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13"/>
  </p:notesMasterIdLst>
  <p:sldIdLst>
    <p:sldId id="256" r:id="rId2"/>
    <p:sldId id="265" r:id="rId3"/>
    <p:sldId id="277" r:id="rId4"/>
    <p:sldId id="279" r:id="rId5"/>
    <p:sldId id="263" r:id="rId6"/>
    <p:sldId id="276" r:id="rId7"/>
    <p:sldId id="271" r:id="rId8"/>
    <p:sldId id="272" r:id="rId9"/>
    <p:sldId id="273" r:id="rId10"/>
    <p:sldId id="274" r:id="rId11"/>
    <p:sldId id="258" r:id="rId12"/>
  </p:sldIdLst>
  <p:sldSz cx="9753600" cy="7315200"/>
  <p:notesSz cx="6797675" cy="9926638"/>
  <p:embeddedFontLst>
    <p:embeddedFont>
      <p:font typeface="Arial Black" panose="020B0A04020102020204" pitchFamily="34" charset="0"/>
      <p:bold r:id="rId14"/>
    </p:embeddedFont>
    <p:embeddedFont>
      <p:font typeface="Calibri" panose="020F0502020204030204" pitchFamily="34" charset="0"/>
      <p:regular r:id="rId15"/>
      <p:bold r:id="rId16"/>
      <p:italic r:id="rId17"/>
      <p:boldItalic r:id="rId18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C45A6"/>
    <a:srgbClr val="E1E8F4"/>
    <a:srgbClr val="FDCF6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103" d="100"/>
          <a:sy n="103" d="100"/>
        </p:scale>
        <p:origin x="1662" y="11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font" Target="fonts/font5.fntdata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4.fntdata"/><Relationship Id="rId2" Type="http://schemas.openxmlformats.org/officeDocument/2006/relationships/slide" Target="slides/slide1.xml"/><Relationship Id="rId16" Type="http://schemas.openxmlformats.org/officeDocument/2006/relationships/font" Target="fonts/font3.fntdata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font" Target="fonts/font2.fntdata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1.fntdata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FF0F885-9DA9-4EA3-8707-823B765FBD2E}" type="datetimeFigureOut">
              <a:rPr lang="ru-RU" smtClean="0"/>
              <a:t>25.11.2021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65225" y="1241425"/>
            <a:ext cx="44672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450" y="4776788"/>
            <a:ext cx="5438775" cy="39084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EC14B02-6C8F-49CD-B528-0712A0C5EEA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1427841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C14B02-6C8F-49CD-B528-0712A0C5EEAB}" type="slidenum">
              <a:rPr lang="ru-RU" smtClean="0"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0668258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C14B02-6C8F-49CD-B528-0712A0C5EEAB}" type="slidenum">
              <a:rPr lang="ru-RU" smtClean="0"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5335719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11/25/2021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11/25/2021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11/25/2021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11/25/2021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11/25/2021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11/25/2021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11/25/2021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sv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sv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sv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sv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sv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4038600" y="0"/>
            <a:ext cx="5714999" cy="731520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</p:sp>
      <p:grpSp>
        <p:nvGrpSpPr>
          <p:cNvPr id="3" name="Group 3"/>
          <p:cNvGrpSpPr/>
          <p:nvPr/>
        </p:nvGrpSpPr>
        <p:grpSpPr>
          <a:xfrm>
            <a:off x="700619" y="3265714"/>
            <a:ext cx="2880781" cy="3050792"/>
            <a:chOff x="139317" y="-2025993"/>
            <a:chExt cx="2430351" cy="4067722"/>
          </a:xfrm>
        </p:grpSpPr>
        <p:sp>
          <p:nvSpPr>
            <p:cNvPr id="4" name="AutoShape 4"/>
            <p:cNvSpPr/>
            <p:nvPr/>
          </p:nvSpPr>
          <p:spPr>
            <a:xfrm>
              <a:off x="187513" y="-2025993"/>
              <a:ext cx="691749" cy="95593"/>
            </a:xfrm>
            <a:prstGeom prst="rect">
              <a:avLst/>
            </a:prstGeom>
            <a:solidFill>
              <a:srgbClr val="0C45A6"/>
            </a:solidFill>
          </p:spPr>
        </p:sp>
        <p:sp>
          <p:nvSpPr>
            <p:cNvPr id="5" name="TextBox 5"/>
            <p:cNvSpPr txBox="1"/>
            <p:nvPr/>
          </p:nvSpPr>
          <p:spPr>
            <a:xfrm>
              <a:off x="139317" y="-1625600"/>
              <a:ext cx="2430351" cy="366732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2379"/>
                </a:lnSpc>
                <a:spcBef>
                  <a:spcPct val="0"/>
                </a:spcBef>
              </a:pPr>
              <a:r>
                <a:rPr lang="ru-RU" sz="1700" dirty="0" smtClean="0">
                  <a:solidFill>
                    <a:srgbClr val="16214B"/>
                  </a:solidFill>
                  <a:latin typeface="Arial Black" panose="020B0A04020102020204" pitchFamily="34" charset="0"/>
                </a:rPr>
                <a:t>Базовые оклады работников образовательных организаций Республики Татарстан</a:t>
              </a:r>
            </a:p>
            <a:p>
              <a:pPr>
                <a:lnSpc>
                  <a:spcPts val="2379"/>
                </a:lnSpc>
                <a:spcBef>
                  <a:spcPct val="0"/>
                </a:spcBef>
              </a:pPr>
              <a:endParaRPr lang="ru-RU" sz="1700" dirty="0">
                <a:solidFill>
                  <a:srgbClr val="16214B"/>
                </a:solidFill>
                <a:latin typeface="Arial Black" panose="020B0A04020102020204" pitchFamily="34" charset="0"/>
              </a:endParaRPr>
            </a:p>
            <a:p>
              <a:pPr>
                <a:lnSpc>
                  <a:spcPts val="2379"/>
                </a:lnSpc>
                <a:spcBef>
                  <a:spcPct val="0"/>
                </a:spcBef>
              </a:pPr>
              <a:r>
                <a:rPr lang="ru-RU" sz="1700" dirty="0" smtClean="0">
                  <a:solidFill>
                    <a:srgbClr val="16214B"/>
                  </a:solidFill>
                  <a:latin typeface="Arial Black" panose="020B0A04020102020204" pitchFamily="34" charset="0"/>
                </a:rPr>
                <a:t>С 1 января 2022 года</a:t>
              </a:r>
              <a:endParaRPr lang="en-US" sz="1700" dirty="0">
                <a:solidFill>
                  <a:srgbClr val="16214B"/>
                </a:solidFill>
                <a:latin typeface="Arial Black" panose="020B0A04020102020204" pitchFamily="34" charset="0"/>
              </a:endParaRPr>
            </a:p>
          </p:txBody>
        </p:sp>
      </p:grpSp>
      <p:sp>
        <p:nvSpPr>
          <p:cNvPr id="6" name="TextBox 6"/>
          <p:cNvSpPr txBox="1"/>
          <p:nvPr/>
        </p:nvSpPr>
        <p:spPr>
          <a:xfrm>
            <a:off x="603178" y="874407"/>
            <a:ext cx="5710062" cy="207749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8100"/>
              </a:lnSpc>
            </a:pPr>
            <a:r>
              <a:rPr lang="ru-RU" sz="7500" dirty="0" smtClean="0">
                <a:solidFill>
                  <a:srgbClr val="0C45A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Оплата труда</a:t>
            </a:r>
            <a:endParaRPr lang="en-US" sz="7500" dirty="0">
              <a:solidFill>
                <a:srgbClr val="0C45A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Picture 7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 t="22337"/>
          <a:stretch/>
        </p:blipFill>
        <p:spPr>
          <a:xfrm>
            <a:off x="4414856" y="3320303"/>
            <a:ext cx="5374510" cy="277569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5"/>
          <p:cNvSpPr txBox="1"/>
          <p:nvPr/>
        </p:nvSpPr>
        <p:spPr>
          <a:xfrm>
            <a:off x="1839833" y="933353"/>
            <a:ext cx="7390847" cy="27751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400"/>
              </a:lnSpc>
            </a:pPr>
            <a:r>
              <a:rPr lang="ru-RU" sz="16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Высшее </a:t>
            </a:r>
            <a:r>
              <a:rPr lang="ru-RU" sz="16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образование, стаж – 15 лет, квалификация высшая, ставка - 24 часа</a:t>
            </a:r>
            <a:endParaRPr lang="en-US" sz="16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AutoShape 6"/>
          <p:cNvSpPr/>
          <p:nvPr/>
        </p:nvSpPr>
        <p:spPr>
          <a:xfrm>
            <a:off x="-7775" y="1927947"/>
            <a:ext cx="9772261" cy="44573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</p:sp>
      <p:sp>
        <p:nvSpPr>
          <p:cNvPr id="7" name="TextBox 3"/>
          <p:cNvSpPr txBox="1"/>
          <p:nvPr/>
        </p:nvSpPr>
        <p:spPr>
          <a:xfrm>
            <a:off x="856239" y="376986"/>
            <a:ext cx="8343624" cy="69249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5400"/>
              </a:lnSpc>
            </a:pPr>
            <a:r>
              <a:rPr lang="ru-RU" sz="3600" dirty="0" smtClean="0">
                <a:solidFill>
                  <a:srgbClr val="0C45A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Учитель иностранного языка</a:t>
            </a:r>
            <a:endParaRPr lang="en-US" sz="3600" dirty="0">
              <a:solidFill>
                <a:srgbClr val="0C45A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Box 2"/>
          <p:cNvSpPr txBox="1"/>
          <p:nvPr/>
        </p:nvSpPr>
        <p:spPr>
          <a:xfrm>
            <a:off x="4648200" y="1317291"/>
            <a:ext cx="4453291" cy="53168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4810"/>
              </a:lnSpc>
            </a:pPr>
            <a:r>
              <a:rPr lang="ru-RU" sz="2400" dirty="0" smtClean="0">
                <a:solidFill>
                  <a:srgbClr val="0C45A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СЕГОДНЯ</a:t>
            </a:r>
            <a:endParaRPr lang="en-US" sz="2400" dirty="0">
              <a:solidFill>
                <a:srgbClr val="0C45A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Box 2"/>
          <p:cNvSpPr txBox="1"/>
          <p:nvPr/>
        </p:nvSpPr>
        <p:spPr>
          <a:xfrm>
            <a:off x="6852297" y="1305856"/>
            <a:ext cx="4453291" cy="61555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4810"/>
              </a:lnSpc>
            </a:pPr>
            <a:r>
              <a:rPr lang="ru-RU" sz="2400" b="1" dirty="0" smtClean="0">
                <a:solidFill>
                  <a:srgbClr val="0C45A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 1 ЯНВАРЯ 2022 </a:t>
            </a:r>
          </a:p>
        </p:txBody>
      </p:sp>
      <p:sp>
        <p:nvSpPr>
          <p:cNvPr id="14" name="TextBox 2"/>
          <p:cNvSpPr txBox="1"/>
          <p:nvPr/>
        </p:nvSpPr>
        <p:spPr>
          <a:xfrm>
            <a:off x="381000" y="1772095"/>
            <a:ext cx="3200400" cy="61555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4810"/>
              </a:lnSpc>
            </a:pPr>
            <a:r>
              <a:rPr lang="ru-RU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СТАВКА/ОКЛАД</a:t>
            </a:r>
            <a:endParaRPr lang="en-US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AutoShape 6"/>
          <p:cNvSpPr/>
          <p:nvPr/>
        </p:nvSpPr>
        <p:spPr>
          <a:xfrm>
            <a:off x="-1" y="2855859"/>
            <a:ext cx="9753600" cy="44573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</p:sp>
      <p:sp>
        <p:nvSpPr>
          <p:cNvPr id="22" name="AutoShape 6"/>
          <p:cNvSpPr/>
          <p:nvPr/>
        </p:nvSpPr>
        <p:spPr>
          <a:xfrm>
            <a:off x="-7775" y="3788010"/>
            <a:ext cx="9772261" cy="44573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</p:sp>
      <p:sp>
        <p:nvSpPr>
          <p:cNvPr id="24" name="AutoShape 6"/>
          <p:cNvSpPr/>
          <p:nvPr/>
        </p:nvSpPr>
        <p:spPr>
          <a:xfrm>
            <a:off x="0" y="4734148"/>
            <a:ext cx="9753600" cy="44573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</p:sp>
      <p:sp>
        <p:nvSpPr>
          <p:cNvPr id="26" name="AutoShape 6"/>
          <p:cNvSpPr/>
          <p:nvPr/>
        </p:nvSpPr>
        <p:spPr>
          <a:xfrm>
            <a:off x="-1" y="5667372"/>
            <a:ext cx="9753600" cy="44573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</p:sp>
      <p:sp>
        <p:nvSpPr>
          <p:cNvPr id="28" name="AutoShape 6"/>
          <p:cNvSpPr/>
          <p:nvPr/>
        </p:nvSpPr>
        <p:spPr>
          <a:xfrm>
            <a:off x="-7775" y="6599522"/>
            <a:ext cx="9753600" cy="715677"/>
          </a:xfrm>
          <a:prstGeom prst="rect">
            <a:avLst/>
          </a:prstGeom>
          <a:solidFill>
            <a:srgbClr val="FDCF60"/>
          </a:solidFill>
        </p:spPr>
      </p:sp>
      <p:sp>
        <p:nvSpPr>
          <p:cNvPr id="29" name="TextBox 2"/>
          <p:cNvSpPr txBox="1"/>
          <p:nvPr/>
        </p:nvSpPr>
        <p:spPr>
          <a:xfrm>
            <a:off x="348343" y="2716925"/>
            <a:ext cx="3200400" cy="61555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4810"/>
              </a:lnSpc>
            </a:pP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КВАЛИФИКАЦИЯ (24%)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" name="TextBox 2"/>
          <p:cNvSpPr txBox="1"/>
          <p:nvPr/>
        </p:nvSpPr>
        <p:spPr>
          <a:xfrm>
            <a:off x="356119" y="2266313"/>
            <a:ext cx="3200400" cy="61555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4810"/>
              </a:lnSpc>
            </a:pP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СТАЖ РАБОТЫ (6,5%)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1" name="TextBox 2"/>
          <p:cNvSpPr txBox="1"/>
          <p:nvPr/>
        </p:nvSpPr>
        <p:spPr>
          <a:xfrm>
            <a:off x="348343" y="3179864"/>
            <a:ext cx="3200400" cy="52007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4810"/>
              </a:lnSpc>
            </a:pP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КЛ. РУКОВОДСТВО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2" name="TextBox 2"/>
          <p:cNvSpPr txBox="1"/>
          <p:nvPr/>
        </p:nvSpPr>
        <p:spPr>
          <a:xfrm>
            <a:off x="365449" y="3646403"/>
            <a:ext cx="3200400" cy="61555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4810"/>
              </a:lnSpc>
            </a:pP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СПЕЦИФИКА (5,5%)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3" name="TextBox 2"/>
          <p:cNvSpPr txBox="1"/>
          <p:nvPr/>
        </p:nvSpPr>
        <p:spPr>
          <a:xfrm>
            <a:off x="380999" y="4112015"/>
            <a:ext cx="3638811" cy="61555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4810"/>
              </a:lnSpc>
            </a:pP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ПРОВЕРКА ТЕТРАДЕЙ (7%)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4" name="TextBox 2"/>
          <p:cNvSpPr txBox="1"/>
          <p:nvPr/>
        </p:nvSpPr>
        <p:spPr>
          <a:xfrm>
            <a:off x="344131" y="5497549"/>
            <a:ext cx="3200400" cy="61555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4810"/>
              </a:lnSpc>
            </a:pP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КАЧЕСТВО (10%)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5" name="TextBox 2"/>
          <p:cNvSpPr txBox="1"/>
          <p:nvPr/>
        </p:nvSpPr>
        <p:spPr>
          <a:xfrm>
            <a:off x="336680" y="5949923"/>
            <a:ext cx="3200400" cy="61555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4810"/>
              </a:lnSpc>
            </a:pP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ПРЕМИЯ (2%)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7" name="TextBox 2"/>
          <p:cNvSpPr txBox="1"/>
          <p:nvPr/>
        </p:nvSpPr>
        <p:spPr>
          <a:xfrm>
            <a:off x="342640" y="6490070"/>
            <a:ext cx="3200400" cy="61555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4810"/>
              </a:lnSpc>
            </a:pPr>
            <a:r>
              <a:rPr lang="ru-RU" sz="2000" b="1" dirty="0" smtClean="0">
                <a:solidFill>
                  <a:srgbClr val="0C45A6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ИТОГО</a:t>
            </a:r>
            <a:endParaRPr lang="en-US" sz="2000" b="1" dirty="0">
              <a:solidFill>
                <a:srgbClr val="0C45A6"/>
              </a:solidFill>
              <a:latin typeface="Arial Black" panose="020B0A04020102020204" pitchFamily="34" charset="0"/>
              <a:cs typeface="Arial" panose="020B0604020202020204" pitchFamily="34" charset="0"/>
            </a:endParaRPr>
          </a:p>
        </p:txBody>
      </p:sp>
      <p:sp>
        <p:nvSpPr>
          <p:cNvPr id="38" name="TextBox 2"/>
          <p:cNvSpPr txBox="1"/>
          <p:nvPr/>
        </p:nvSpPr>
        <p:spPr>
          <a:xfrm>
            <a:off x="4412213" y="1786299"/>
            <a:ext cx="1936619" cy="61555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810"/>
              </a:lnSpc>
            </a:pP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14.236/18.981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1" name="TextBox 2"/>
          <p:cNvSpPr txBox="1"/>
          <p:nvPr/>
        </p:nvSpPr>
        <p:spPr>
          <a:xfrm>
            <a:off x="4785048" y="3143603"/>
            <a:ext cx="1150775" cy="52007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810"/>
              </a:lnSpc>
            </a:pP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.550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2" name="Picture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rcRect/>
          <a:stretch>
            <a:fillRect/>
          </a:stretch>
        </p:blipFill>
        <p:spPr>
          <a:xfrm>
            <a:off x="1136022" y="416964"/>
            <a:ext cx="639351" cy="774971"/>
          </a:xfrm>
          <a:prstGeom prst="rect">
            <a:avLst/>
          </a:prstGeom>
        </p:spPr>
      </p:pic>
      <p:sp>
        <p:nvSpPr>
          <p:cNvPr id="43" name="TextBox 2"/>
          <p:cNvSpPr txBox="1"/>
          <p:nvPr/>
        </p:nvSpPr>
        <p:spPr>
          <a:xfrm>
            <a:off x="4807526" y="2709394"/>
            <a:ext cx="1150775" cy="52007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810"/>
              </a:lnSpc>
            </a:pP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.555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5" name="TextBox 2"/>
          <p:cNvSpPr txBox="1"/>
          <p:nvPr/>
        </p:nvSpPr>
        <p:spPr>
          <a:xfrm>
            <a:off x="4805136" y="5036106"/>
            <a:ext cx="1150775" cy="52007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810"/>
              </a:lnSpc>
            </a:pP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 444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6" name="TextBox 2"/>
          <p:cNvSpPr txBox="1"/>
          <p:nvPr/>
        </p:nvSpPr>
        <p:spPr>
          <a:xfrm>
            <a:off x="4711308" y="5497548"/>
            <a:ext cx="1150775" cy="61555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810"/>
              </a:lnSpc>
            </a:pP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 1.898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8" name="TextBox 2"/>
          <p:cNvSpPr txBox="1"/>
          <p:nvPr/>
        </p:nvSpPr>
        <p:spPr>
          <a:xfrm>
            <a:off x="4755500" y="6520522"/>
            <a:ext cx="1150775" cy="52732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810"/>
              </a:lnSpc>
            </a:pP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ru-RU" sz="2000" b="1" dirty="0" smtClean="0">
                <a:solidFill>
                  <a:srgbClr val="0C45A6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37.412</a:t>
            </a:r>
            <a:endParaRPr lang="en-US" sz="2000" b="1" dirty="0">
              <a:solidFill>
                <a:srgbClr val="0C45A6"/>
              </a:solidFill>
              <a:latin typeface="Arial Black" panose="020B0A04020102020204" pitchFamily="34" charset="0"/>
              <a:cs typeface="Arial" panose="020B0604020202020204" pitchFamily="34" charset="0"/>
            </a:endParaRPr>
          </a:p>
        </p:txBody>
      </p:sp>
      <p:sp>
        <p:nvSpPr>
          <p:cNvPr id="49" name="TextBox 2"/>
          <p:cNvSpPr txBox="1"/>
          <p:nvPr/>
        </p:nvSpPr>
        <p:spPr>
          <a:xfrm>
            <a:off x="6947861" y="1788038"/>
            <a:ext cx="2189326" cy="61555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810"/>
              </a:lnSpc>
            </a:pP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16.736/22.314</a:t>
            </a:r>
            <a:endParaRPr lang="en-US" sz="20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1" name="TextBox 2"/>
          <p:cNvSpPr txBox="1"/>
          <p:nvPr/>
        </p:nvSpPr>
        <p:spPr>
          <a:xfrm>
            <a:off x="7518927" y="3187519"/>
            <a:ext cx="1150775" cy="52007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810"/>
              </a:lnSpc>
            </a:pP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.550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3" name="TextBox 2"/>
          <p:cNvSpPr txBox="1"/>
          <p:nvPr/>
        </p:nvSpPr>
        <p:spPr>
          <a:xfrm>
            <a:off x="6999651" y="4149118"/>
            <a:ext cx="2189326" cy="52007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810"/>
              </a:lnSpc>
            </a:pP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1.562    </a:t>
            </a:r>
            <a:endParaRPr lang="en-US" sz="20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4" name="TextBox 2"/>
          <p:cNvSpPr txBox="1"/>
          <p:nvPr/>
        </p:nvSpPr>
        <p:spPr>
          <a:xfrm>
            <a:off x="7541223" y="5052302"/>
            <a:ext cx="1150775" cy="52007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810"/>
              </a:lnSpc>
            </a:pP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 444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5" name="TextBox 2"/>
          <p:cNvSpPr txBox="1"/>
          <p:nvPr/>
        </p:nvSpPr>
        <p:spPr>
          <a:xfrm>
            <a:off x="7450505" y="5521582"/>
            <a:ext cx="1150775" cy="52007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810"/>
              </a:lnSpc>
            </a:pP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 2.231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7" name="TextBox 2"/>
          <p:cNvSpPr txBox="1"/>
          <p:nvPr/>
        </p:nvSpPr>
        <p:spPr>
          <a:xfrm>
            <a:off x="7450505" y="6558784"/>
            <a:ext cx="1150775" cy="52732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810"/>
              </a:lnSpc>
            </a:pP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ru-RU" sz="2000" b="1" dirty="0" smtClean="0">
                <a:solidFill>
                  <a:srgbClr val="0C45A6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4</a:t>
            </a:r>
            <a:r>
              <a:rPr lang="ru-RU" sz="2000" b="1" dirty="0" smtClean="0">
                <a:solidFill>
                  <a:srgbClr val="0C45A6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2.579</a:t>
            </a:r>
            <a:endParaRPr lang="en-US" sz="2000" b="1" dirty="0">
              <a:solidFill>
                <a:srgbClr val="0C45A6"/>
              </a:solidFill>
              <a:latin typeface="Arial Black" panose="020B0A04020102020204" pitchFamily="34" charset="0"/>
              <a:cs typeface="Arial" panose="020B0604020202020204" pitchFamily="34" charset="0"/>
            </a:endParaRPr>
          </a:p>
        </p:txBody>
      </p:sp>
      <p:sp>
        <p:nvSpPr>
          <p:cNvPr id="58" name="TextBox 2"/>
          <p:cNvSpPr txBox="1"/>
          <p:nvPr/>
        </p:nvSpPr>
        <p:spPr>
          <a:xfrm>
            <a:off x="8013952" y="6526695"/>
            <a:ext cx="2189326" cy="52732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810"/>
              </a:lnSpc>
            </a:pP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endParaRPr lang="en-US" sz="2000" dirty="0">
              <a:solidFill>
                <a:srgbClr val="FF0000"/>
              </a:solidFill>
              <a:latin typeface="Arial Black" panose="020B0A04020102020204" pitchFamily="34" charset="0"/>
              <a:cs typeface="Arial" panose="020B0604020202020204" pitchFamily="34" charset="0"/>
            </a:endParaRPr>
          </a:p>
        </p:txBody>
      </p:sp>
      <p:sp>
        <p:nvSpPr>
          <p:cNvPr id="39" name="TextBox 2"/>
          <p:cNvSpPr txBox="1"/>
          <p:nvPr/>
        </p:nvSpPr>
        <p:spPr>
          <a:xfrm>
            <a:off x="350804" y="5075812"/>
            <a:ext cx="3200400" cy="61555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4810"/>
              </a:lnSpc>
            </a:pP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ЗАВ. КАБИНЕТОМ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0" name="TextBox 2"/>
          <p:cNvSpPr txBox="1"/>
          <p:nvPr/>
        </p:nvSpPr>
        <p:spPr>
          <a:xfrm>
            <a:off x="4665829" y="4573746"/>
            <a:ext cx="1150775" cy="52007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810"/>
              </a:lnSpc>
            </a:pP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 1.138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4" name="TextBox 2"/>
          <p:cNvSpPr txBox="1"/>
          <p:nvPr/>
        </p:nvSpPr>
        <p:spPr>
          <a:xfrm>
            <a:off x="7459834" y="4611888"/>
            <a:ext cx="1150775" cy="52007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810"/>
              </a:lnSpc>
            </a:pP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 1.338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0" name="TextBox 2"/>
          <p:cNvSpPr txBox="1"/>
          <p:nvPr/>
        </p:nvSpPr>
        <p:spPr>
          <a:xfrm>
            <a:off x="4736134" y="2260020"/>
            <a:ext cx="1150775" cy="61555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810"/>
              </a:lnSpc>
            </a:pP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 1.233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2" name="TextBox 2"/>
          <p:cNvSpPr txBox="1"/>
          <p:nvPr/>
        </p:nvSpPr>
        <p:spPr>
          <a:xfrm>
            <a:off x="7481605" y="2260020"/>
            <a:ext cx="1150775" cy="52007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810"/>
              </a:lnSpc>
            </a:pP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1.450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9" name="TextBox 2"/>
          <p:cNvSpPr txBox="1"/>
          <p:nvPr/>
        </p:nvSpPr>
        <p:spPr>
          <a:xfrm>
            <a:off x="4767942" y="4102882"/>
            <a:ext cx="1150775" cy="52007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810"/>
              </a:lnSpc>
            </a:pP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.328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0" name="TextBox 2"/>
          <p:cNvSpPr txBox="1"/>
          <p:nvPr/>
        </p:nvSpPr>
        <p:spPr>
          <a:xfrm>
            <a:off x="7509597" y="2744806"/>
            <a:ext cx="1150775" cy="52007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810"/>
              </a:lnSpc>
            </a:pP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.355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1" name="TextBox 2"/>
          <p:cNvSpPr txBox="1"/>
          <p:nvPr/>
        </p:nvSpPr>
        <p:spPr>
          <a:xfrm>
            <a:off x="348995" y="4604628"/>
            <a:ext cx="3200400" cy="61555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4810"/>
              </a:lnSpc>
            </a:pP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Н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АГРАДЫ (6%)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2" name="TextBox 2"/>
          <p:cNvSpPr txBox="1"/>
          <p:nvPr/>
        </p:nvSpPr>
        <p:spPr>
          <a:xfrm>
            <a:off x="4805663" y="5970849"/>
            <a:ext cx="1150775" cy="52007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810"/>
              </a:lnSpc>
            </a:pP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 379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3" name="TextBox 2"/>
          <p:cNvSpPr txBox="1"/>
          <p:nvPr/>
        </p:nvSpPr>
        <p:spPr>
          <a:xfrm>
            <a:off x="7541222" y="5985332"/>
            <a:ext cx="1150775" cy="61555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810"/>
              </a:lnSpc>
            </a:pP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 446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7" name="TextBox 2"/>
          <p:cNvSpPr txBox="1"/>
          <p:nvPr/>
        </p:nvSpPr>
        <p:spPr>
          <a:xfrm>
            <a:off x="4749478" y="3630023"/>
            <a:ext cx="1150775" cy="52007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810"/>
              </a:lnSpc>
            </a:pP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.044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6" name="TextBox 2"/>
          <p:cNvSpPr txBox="1"/>
          <p:nvPr/>
        </p:nvSpPr>
        <p:spPr>
          <a:xfrm>
            <a:off x="7517437" y="3670161"/>
            <a:ext cx="1150775" cy="52007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810"/>
              </a:lnSpc>
            </a:pP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.227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113627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5791200" y="0"/>
            <a:ext cx="3962400" cy="7315200"/>
          </a:xfrm>
          <a:prstGeom prst="rect">
            <a:avLst/>
          </a:prstGeom>
          <a:solidFill>
            <a:srgbClr val="0C45A6"/>
          </a:solidFill>
        </p:spPr>
      </p:sp>
      <p:grpSp>
        <p:nvGrpSpPr>
          <p:cNvPr id="4" name="Group 4"/>
          <p:cNvGrpSpPr/>
          <p:nvPr/>
        </p:nvGrpSpPr>
        <p:grpSpPr>
          <a:xfrm>
            <a:off x="1066800" y="3048000"/>
            <a:ext cx="4038600" cy="1501322"/>
            <a:chOff x="0" y="0"/>
            <a:chExt cx="3877404" cy="2001762"/>
          </a:xfrm>
        </p:grpSpPr>
        <p:sp>
          <p:nvSpPr>
            <p:cNvPr id="5" name="AutoShape 5"/>
            <p:cNvSpPr/>
            <p:nvPr/>
          </p:nvSpPr>
          <p:spPr>
            <a:xfrm>
              <a:off x="0" y="0"/>
              <a:ext cx="754180" cy="88880"/>
            </a:xfrm>
            <a:prstGeom prst="rect">
              <a:avLst/>
            </a:prstGeom>
            <a:solidFill>
              <a:srgbClr val="0C45A6"/>
            </a:solidFill>
          </p:spPr>
        </p:sp>
        <p:sp>
          <p:nvSpPr>
            <p:cNvPr id="6" name="TextBox 6"/>
            <p:cNvSpPr txBox="1"/>
            <p:nvPr/>
          </p:nvSpPr>
          <p:spPr>
            <a:xfrm>
              <a:off x="0" y="360288"/>
              <a:ext cx="3877404" cy="164147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2400"/>
                </a:lnSpc>
              </a:pPr>
              <a:r>
                <a:rPr lang="ru-RU" sz="1600" dirty="0" smtClean="0">
                  <a:solidFill>
                    <a:srgbClr val="16214B"/>
                  </a:solidFill>
                  <a:latin typeface="Arial Black" panose="020B0A04020102020204" pitchFamily="34" charset="0"/>
                </a:rPr>
                <a:t>Источник:</a:t>
              </a:r>
            </a:p>
            <a:p>
              <a:pPr>
                <a:lnSpc>
                  <a:spcPts val="2400"/>
                </a:lnSpc>
              </a:pPr>
              <a:r>
                <a:rPr lang="ru-RU" sz="1600" dirty="0" smtClean="0">
                  <a:solidFill>
                    <a:srgbClr val="16214B"/>
                  </a:solidFill>
                  <a:latin typeface="Arial Black" panose="020B0A04020102020204" pitchFamily="34" charset="0"/>
                </a:rPr>
                <a:t>Постановление Кабинета Министров Республики Татарстан №1030 от 12.11.2021</a:t>
              </a:r>
              <a:endParaRPr lang="en-US" sz="1600" dirty="0">
                <a:solidFill>
                  <a:srgbClr val="16214B"/>
                </a:solidFill>
                <a:latin typeface="Arial Black" panose="020B0A04020102020204" pitchFamily="34" charset="0"/>
              </a:endParaRPr>
            </a:p>
          </p:txBody>
        </p:sp>
      </p:grpSp>
      <p:pic>
        <p:nvPicPr>
          <p:cNvPr id="7" name="Picture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rcRect/>
          <a:stretch>
            <a:fillRect/>
          </a:stretch>
        </p:blipFill>
        <p:spPr>
          <a:xfrm>
            <a:off x="590077" y="609600"/>
            <a:ext cx="1414156" cy="171412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3"/>
          <p:cNvSpPr txBox="1"/>
          <p:nvPr/>
        </p:nvSpPr>
        <p:spPr>
          <a:xfrm>
            <a:off x="-44306" y="1079884"/>
            <a:ext cx="8117117" cy="69249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5400"/>
              </a:lnSpc>
            </a:pPr>
            <a:r>
              <a:rPr lang="ru-RU" sz="2800" dirty="0" smtClean="0">
                <a:solidFill>
                  <a:srgbClr val="0C45A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УЧЕБНО-ВСПОМОГАТЕЛЬНЫЙ ПЕРСОНАЛ </a:t>
            </a:r>
            <a:endParaRPr lang="en-US" sz="28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Box 2"/>
          <p:cNvSpPr txBox="1"/>
          <p:nvPr/>
        </p:nvSpPr>
        <p:spPr>
          <a:xfrm>
            <a:off x="5235420" y="2016074"/>
            <a:ext cx="1388675" cy="61555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4810"/>
              </a:lnSpc>
            </a:pPr>
            <a:r>
              <a:rPr lang="ru-RU" sz="2400" dirty="0" smtClean="0">
                <a:solidFill>
                  <a:srgbClr val="0C45A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БЫЛО</a:t>
            </a:r>
            <a:endParaRPr lang="en-US" sz="2400" dirty="0">
              <a:solidFill>
                <a:srgbClr val="0C45A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Box 2"/>
          <p:cNvSpPr txBox="1"/>
          <p:nvPr/>
        </p:nvSpPr>
        <p:spPr>
          <a:xfrm>
            <a:off x="7239000" y="2460361"/>
            <a:ext cx="4453291" cy="53168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4810"/>
              </a:lnSpc>
            </a:pPr>
            <a:r>
              <a:rPr lang="ru-RU" sz="2400" b="1" dirty="0" smtClean="0">
                <a:solidFill>
                  <a:srgbClr val="0C45A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СТАЛО</a:t>
            </a:r>
          </a:p>
        </p:txBody>
      </p:sp>
      <p:sp>
        <p:nvSpPr>
          <p:cNvPr id="20" name="AutoShape 6"/>
          <p:cNvSpPr/>
          <p:nvPr/>
        </p:nvSpPr>
        <p:spPr>
          <a:xfrm>
            <a:off x="0" y="2667000"/>
            <a:ext cx="9753600" cy="1235431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</p:sp>
      <p:sp>
        <p:nvSpPr>
          <p:cNvPr id="28" name="AutoShape 6"/>
          <p:cNvSpPr/>
          <p:nvPr/>
        </p:nvSpPr>
        <p:spPr>
          <a:xfrm>
            <a:off x="342638" y="-10931"/>
            <a:ext cx="952511" cy="1159386"/>
          </a:xfrm>
          <a:prstGeom prst="rect">
            <a:avLst/>
          </a:prstGeom>
          <a:solidFill>
            <a:srgbClr val="FDCF60"/>
          </a:solidFill>
        </p:spPr>
      </p:sp>
      <p:sp>
        <p:nvSpPr>
          <p:cNvPr id="29" name="TextBox 2"/>
          <p:cNvSpPr txBox="1"/>
          <p:nvPr/>
        </p:nvSpPr>
        <p:spPr>
          <a:xfrm>
            <a:off x="341083" y="2884181"/>
            <a:ext cx="4147457" cy="123110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4810"/>
              </a:lnSpc>
            </a:pP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ПОМОЩНИК ВОСПИТАТЕЛЯ</a:t>
            </a:r>
          </a:p>
          <a:p>
            <a:pPr>
              <a:lnSpc>
                <a:spcPts val="4810"/>
              </a:lnSpc>
            </a:pP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8" name="TextBox 2"/>
          <p:cNvSpPr txBox="1"/>
          <p:nvPr/>
        </p:nvSpPr>
        <p:spPr>
          <a:xfrm>
            <a:off x="5118353" y="2868272"/>
            <a:ext cx="1150775" cy="52007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810"/>
              </a:lnSpc>
            </a:pP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9.489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2" name="TextBox 2"/>
          <p:cNvSpPr txBox="1"/>
          <p:nvPr/>
        </p:nvSpPr>
        <p:spPr>
          <a:xfrm>
            <a:off x="341083" y="2035125"/>
            <a:ext cx="4453291" cy="61555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4810"/>
              </a:lnSpc>
            </a:pPr>
            <a:r>
              <a:rPr lang="ru-RU" sz="2400" dirty="0" smtClean="0">
                <a:solidFill>
                  <a:srgbClr val="0C45A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первого уровня</a:t>
            </a:r>
            <a:endParaRPr lang="en-US" sz="2400" dirty="0">
              <a:solidFill>
                <a:srgbClr val="0C45A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6" name="TextBox 2"/>
          <p:cNvSpPr txBox="1"/>
          <p:nvPr/>
        </p:nvSpPr>
        <p:spPr>
          <a:xfrm>
            <a:off x="7239000" y="2865559"/>
            <a:ext cx="2189326" cy="61555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810"/>
              </a:lnSpc>
            </a:pP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13.617  </a:t>
            </a:r>
            <a:r>
              <a:rPr lang="ru-RU" sz="20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(+43,5%)</a:t>
            </a:r>
            <a:endParaRPr lang="en-US" sz="20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8" name="TextBox 2"/>
          <p:cNvSpPr txBox="1"/>
          <p:nvPr/>
        </p:nvSpPr>
        <p:spPr>
          <a:xfrm>
            <a:off x="7239000" y="1998762"/>
            <a:ext cx="1388675" cy="61555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4810"/>
              </a:lnSpc>
            </a:pPr>
            <a:r>
              <a:rPr lang="ru-RU" sz="2400" dirty="0" smtClean="0">
                <a:solidFill>
                  <a:srgbClr val="0C45A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СТАЛО</a:t>
            </a:r>
            <a:endParaRPr lang="en-US" sz="2400" dirty="0">
              <a:solidFill>
                <a:srgbClr val="0C45A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3" name="AutoShape 6"/>
          <p:cNvSpPr/>
          <p:nvPr/>
        </p:nvSpPr>
        <p:spPr>
          <a:xfrm>
            <a:off x="0" y="4534192"/>
            <a:ext cx="9753600" cy="1235431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</p:sp>
      <p:sp>
        <p:nvSpPr>
          <p:cNvPr id="94" name="TextBox 2"/>
          <p:cNvSpPr txBox="1"/>
          <p:nvPr/>
        </p:nvSpPr>
        <p:spPr>
          <a:xfrm>
            <a:off x="341083" y="4624266"/>
            <a:ext cx="4147457" cy="52007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4810"/>
              </a:lnSpc>
            </a:pP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МЛАДШИЙ 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5" name="TextBox 2"/>
          <p:cNvSpPr txBox="1"/>
          <p:nvPr/>
        </p:nvSpPr>
        <p:spPr>
          <a:xfrm>
            <a:off x="5126129" y="4511423"/>
            <a:ext cx="1150775" cy="52007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810"/>
              </a:lnSpc>
            </a:pP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9.550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6" name="TextBox 2"/>
          <p:cNvSpPr txBox="1"/>
          <p:nvPr/>
        </p:nvSpPr>
        <p:spPr>
          <a:xfrm>
            <a:off x="6649261" y="4480719"/>
            <a:ext cx="2189326" cy="52007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810"/>
              </a:lnSpc>
            </a:pP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13.700</a:t>
            </a:r>
            <a:endParaRPr lang="en-US" sz="20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8" name="TextBox 2"/>
          <p:cNvSpPr txBox="1"/>
          <p:nvPr/>
        </p:nvSpPr>
        <p:spPr>
          <a:xfrm>
            <a:off x="2779745" y="4533494"/>
            <a:ext cx="2338608" cy="50834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>
              <a:lnSpc>
                <a:spcPts val="4810"/>
              </a:lnSpc>
            </a:pP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среднее образов.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9" name="TextBox 2"/>
          <p:cNvSpPr txBox="1"/>
          <p:nvPr/>
        </p:nvSpPr>
        <p:spPr>
          <a:xfrm>
            <a:off x="341083" y="4991856"/>
            <a:ext cx="4147457" cy="52007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4810"/>
              </a:lnSpc>
            </a:pP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ВОСПИТАТЕЛЬ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0" name="TextBox 2"/>
          <p:cNvSpPr txBox="1"/>
          <p:nvPr/>
        </p:nvSpPr>
        <p:spPr>
          <a:xfrm>
            <a:off x="2844949" y="5041838"/>
            <a:ext cx="2338608" cy="50834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>
              <a:lnSpc>
                <a:spcPts val="4810"/>
              </a:lnSpc>
            </a:pP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среднее проф. образов.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1" name="TextBox 2"/>
          <p:cNvSpPr txBox="1"/>
          <p:nvPr/>
        </p:nvSpPr>
        <p:spPr>
          <a:xfrm>
            <a:off x="341082" y="3988704"/>
            <a:ext cx="4453291" cy="61555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4810"/>
              </a:lnSpc>
            </a:pPr>
            <a:r>
              <a:rPr lang="ru-RU" sz="2400" dirty="0" smtClean="0">
                <a:solidFill>
                  <a:srgbClr val="0C45A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второго</a:t>
            </a:r>
            <a:r>
              <a:rPr lang="ru-RU" sz="2400" dirty="0" smtClean="0">
                <a:solidFill>
                  <a:srgbClr val="0C45A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уровня</a:t>
            </a:r>
            <a:endParaRPr lang="en-US" sz="2400" dirty="0">
              <a:solidFill>
                <a:srgbClr val="0C45A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2" name="TextBox 2"/>
          <p:cNvSpPr txBox="1"/>
          <p:nvPr/>
        </p:nvSpPr>
        <p:spPr>
          <a:xfrm>
            <a:off x="5126129" y="5029405"/>
            <a:ext cx="1150775" cy="61555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810"/>
              </a:lnSpc>
            </a:pP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10.015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3" name="TextBox 2"/>
          <p:cNvSpPr txBox="1"/>
          <p:nvPr/>
        </p:nvSpPr>
        <p:spPr>
          <a:xfrm>
            <a:off x="7156451" y="5006315"/>
            <a:ext cx="1150775" cy="61555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810"/>
              </a:lnSpc>
            </a:pP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14.000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4" name="TextBox 2"/>
          <p:cNvSpPr txBox="1"/>
          <p:nvPr/>
        </p:nvSpPr>
        <p:spPr>
          <a:xfrm>
            <a:off x="7687423" y="4746494"/>
            <a:ext cx="2189326" cy="61555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810"/>
              </a:lnSpc>
            </a:pP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ru-RU" sz="20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(+43,5%)</a:t>
            </a:r>
            <a:endParaRPr lang="en-US" sz="20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3"/>
          <p:cNvSpPr txBox="1"/>
          <p:nvPr/>
        </p:nvSpPr>
        <p:spPr>
          <a:xfrm>
            <a:off x="-904668" y="1066800"/>
            <a:ext cx="8117117" cy="60112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5400"/>
              </a:lnSpc>
            </a:pPr>
            <a:r>
              <a:rPr lang="ru-RU" sz="2800" dirty="0" smtClean="0">
                <a:solidFill>
                  <a:srgbClr val="0C45A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ПЕДАГОГИЧЕСКИЕ РАБОТНИКИ</a:t>
            </a:r>
            <a:endParaRPr lang="en-US" sz="28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Box 2"/>
          <p:cNvSpPr txBox="1"/>
          <p:nvPr/>
        </p:nvSpPr>
        <p:spPr>
          <a:xfrm>
            <a:off x="5551228" y="2386934"/>
            <a:ext cx="1388675" cy="61555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4810"/>
              </a:lnSpc>
            </a:pPr>
            <a:r>
              <a:rPr lang="ru-RU" sz="2400" dirty="0" smtClean="0">
                <a:solidFill>
                  <a:srgbClr val="0C45A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БЫЛО</a:t>
            </a:r>
            <a:endParaRPr lang="en-US" sz="2400" dirty="0">
              <a:solidFill>
                <a:srgbClr val="0C45A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" name="AutoShape 6"/>
          <p:cNvSpPr/>
          <p:nvPr/>
        </p:nvSpPr>
        <p:spPr>
          <a:xfrm>
            <a:off x="342638" y="-10931"/>
            <a:ext cx="952511" cy="1159386"/>
          </a:xfrm>
          <a:prstGeom prst="rect">
            <a:avLst/>
          </a:prstGeom>
          <a:solidFill>
            <a:srgbClr val="FDCF60"/>
          </a:solidFill>
        </p:spPr>
      </p:sp>
      <p:sp>
        <p:nvSpPr>
          <p:cNvPr id="88" name="TextBox 2"/>
          <p:cNvSpPr txBox="1"/>
          <p:nvPr/>
        </p:nvSpPr>
        <p:spPr>
          <a:xfrm>
            <a:off x="7276223" y="2372970"/>
            <a:ext cx="1388675" cy="61555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4810"/>
              </a:lnSpc>
            </a:pPr>
            <a:r>
              <a:rPr lang="ru-RU" sz="2400" dirty="0" smtClean="0">
                <a:solidFill>
                  <a:srgbClr val="0C45A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СТАЛО</a:t>
            </a:r>
            <a:endParaRPr lang="en-US" sz="2400" dirty="0">
              <a:solidFill>
                <a:srgbClr val="0C45A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AutoShape 6"/>
          <p:cNvSpPr/>
          <p:nvPr/>
        </p:nvSpPr>
        <p:spPr>
          <a:xfrm>
            <a:off x="0" y="3048000"/>
            <a:ext cx="9753600" cy="1028407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</p:sp>
      <p:sp>
        <p:nvSpPr>
          <p:cNvPr id="23" name="TextBox 2"/>
          <p:cNvSpPr txBox="1"/>
          <p:nvPr/>
        </p:nvSpPr>
        <p:spPr>
          <a:xfrm>
            <a:off x="328641" y="4054035"/>
            <a:ext cx="4453291" cy="61555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4810"/>
              </a:lnSpc>
            </a:pPr>
            <a:r>
              <a:rPr lang="ru-RU" sz="2400" dirty="0" smtClean="0">
                <a:solidFill>
                  <a:srgbClr val="0C45A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Второй </a:t>
            </a:r>
            <a:r>
              <a:rPr lang="ru-RU" sz="2400" dirty="0" err="1" smtClean="0">
                <a:solidFill>
                  <a:srgbClr val="0C45A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квалиф</a:t>
            </a:r>
            <a:r>
              <a:rPr lang="ru-RU" sz="2400" dirty="0" smtClean="0">
                <a:solidFill>
                  <a:srgbClr val="0C45A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уровень</a:t>
            </a:r>
            <a:endParaRPr lang="en-US" sz="2400" dirty="0">
              <a:solidFill>
                <a:srgbClr val="0C45A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1" name="TextBox 2"/>
          <p:cNvSpPr txBox="1"/>
          <p:nvPr/>
        </p:nvSpPr>
        <p:spPr>
          <a:xfrm>
            <a:off x="328641" y="2357477"/>
            <a:ext cx="4453291" cy="61555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4810"/>
              </a:lnSpc>
            </a:pPr>
            <a:r>
              <a:rPr lang="ru-RU" sz="2400" dirty="0" smtClean="0">
                <a:solidFill>
                  <a:srgbClr val="0C45A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Первый </a:t>
            </a:r>
            <a:r>
              <a:rPr lang="ru-RU" sz="2400" dirty="0" err="1" smtClean="0">
                <a:solidFill>
                  <a:srgbClr val="0C45A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квалиф</a:t>
            </a:r>
            <a:r>
              <a:rPr lang="ru-RU" sz="2400" dirty="0" smtClean="0">
                <a:solidFill>
                  <a:srgbClr val="0C45A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уровень</a:t>
            </a:r>
            <a:endParaRPr lang="en-US" sz="2400" dirty="0">
              <a:solidFill>
                <a:srgbClr val="0C45A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3" name="TextBox 2"/>
          <p:cNvSpPr txBox="1"/>
          <p:nvPr/>
        </p:nvSpPr>
        <p:spPr>
          <a:xfrm>
            <a:off x="372185" y="2969987"/>
            <a:ext cx="4147457" cy="123110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4810"/>
              </a:lnSpc>
            </a:pP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МУЗЫКАЛЬНЫЙ </a:t>
            </a:r>
          </a:p>
          <a:p>
            <a:pPr>
              <a:lnSpc>
                <a:spcPts val="4810"/>
              </a:lnSpc>
            </a:pP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4" name="TextBox 2"/>
          <p:cNvSpPr txBox="1"/>
          <p:nvPr/>
        </p:nvSpPr>
        <p:spPr>
          <a:xfrm>
            <a:off x="345632" y="3351319"/>
            <a:ext cx="4147457" cy="123110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4810"/>
              </a:lnSpc>
            </a:pP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РУКОВОДИТЕЛЬ</a:t>
            </a:r>
          </a:p>
          <a:p>
            <a:pPr>
              <a:lnSpc>
                <a:spcPts val="4810"/>
              </a:lnSpc>
            </a:pP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5" name="TextBox 2"/>
          <p:cNvSpPr txBox="1"/>
          <p:nvPr/>
        </p:nvSpPr>
        <p:spPr>
          <a:xfrm>
            <a:off x="2574469" y="2958283"/>
            <a:ext cx="2338608" cy="61555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>
              <a:lnSpc>
                <a:spcPts val="4810"/>
              </a:lnSpc>
            </a:pP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с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р. проф. образов.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6" name="TextBox 2"/>
          <p:cNvSpPr txBox="1"/>
          <p:nvPr/>
        </p:nvSpPr>
        <p:spPr>
          <a:xfrm>
            <a:off x="2532469" y="3419986"/>
            <a:ext cx="2338608" cy="61555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>
              <a:lnSpc>
                <a:spcPts val="4810"/>
              </a:lnSpc>
            </a:pP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высшее образов.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8" name="TextBox 2"/>
          <p:cNvSpPr txBox="1"/>
          <p:nvPr/>
        </p:nvSpPr>
        <p:spPr>
          <a:xfrm>
            <a:off x="5381422" y="2977308"/>
            <a:ext cx="1150775" cy="52007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810"/>
              </a:lnSpc>
            </a:pP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11.680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9" name="TextBox 2"/>
          <p:cNvSpPr txBox="1"/>
          <p:nvPr/>
        </p:nvSpPr>
        <p:spPr>
          <a:xfrm>
            <a:off x="5394906" y="3420895"/>
            <a:ext cx="1150775" cy="61555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810"/>
              </a:lnSpc>
            </a:pP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14.200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1" name="TextBox 2"/>
          <p:cNvSpPr txBox="1"/>
          <p:nvPr/>
        </p:nvSpPr>
        <p:spPr>
          <a:xfrm>
            <a:off x="7212449" y="2968965"/>
            <a:ext cx="1150775" cy="52007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810"/>
              </a:lnSpc>
            </a:pP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14.480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2" name="TextBox 2"/>
          <p:cNvSpPr txBox="1"/>
          <p:nvPr/>
        </p:nvSpPr>
        <p:spPr>
          <a:xfrm>
            <a:off x="7237559" y="3381429"/>
            <a:ext cx="1150775" cy="52007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810"/>
              </a:lnSpc>
            </a:pP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16.700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4" name="AutoShape 6"/>
          <p:cNvSpPr/>
          <p:nvPr/>
        </p:nvSpPr>
        <p:spPr>
          <a:xfrm>
            <a:off x="0" y="4673556"/>
            <a:ext cx="9781592" cy="1028407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</p:sp>
      <p:sp>
        <p:nvSpPr>
          <p:cNvPr id="55" name="TextBox 2"/>
          <p:cNvSpPr txBox="1"/>
          <p:nvPr/>
        </p:nvSpPr>
        <p:spPr>
          <a:xfrm>
            <a:off x="391374" y="4651092"/>
            <a:ext cx="4147457" cy="123110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4810"/>
              </a:lnSpc>
            </a:pP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ПЕДАГОГ </a:t>
            </a:r>
          </a:p>
          <a:p>
            <a:pPr>
              <a:lnSpc>
                <a:spcPts val="4810"/>
              </a:lnSpc>
            </a:pP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6" name="TextBox 2"/>
          <p:cNvSpPr txBox="1"/>
          <p:nvPr/>
        </p:nvSpPr>
        <p:spPr>
          <a:xfrm>
            <a:off x="2602461" y="4583839"/>
            <a:ext cx="2338608" cy="61555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>
              <a:lnSpc>
                <a:spcPts val="4810"/>
              </a:lnSpc>
            </a:pP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с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р. проф. образов.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7" name="TextBox 2"/>
          <p:cNvSpPr txBox="1"/>
          <p:nvPr/>
        </p:nvSpPr>
        <p:spPr>
          <a:xfrm>
            <a:off x="2560461" y="5045542"/>
            <a:ext cx="2338608" cy="61555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>
              <a:lnSpc>
                <a:spcPts val="4810"/>
              </a:lnSpc>
            </a:pP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высшее образов.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8" name="TextBox 2"/>
          <p:cNvSpPr txBox="1"/>
          <p:nvPr/>
        </p:nvSpPr>
        <p:spPr>
          <a:xfrm>
            <a:off x="5409414" y="4602864"/>
            <a:ext cx="1150775" cy="52007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810"/>
              </a:lnSpc>
            </a:pP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11.687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9" name="TextBox 2"/>
          <p:cNvSpPr txBox="1"/>
          <p:nvPr/>
        </p:nvSpPr>
        <p:spPr>
          <a:xfrm>
            <a:off x="5422898" y="5046451"/>
            <a:ext cx="1150775" cy="52007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810"/>
              </a:lnSpc>
            </a:pP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14.220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0" name="TextBox 2"/>
          <p:cNvSpPr txBox="1"/>
          <p:nvPr/>
        </p:nvSpPr>
        <p:spPr>
          <a:xfrm>
            <a:off x="7240441" y="4594521"/>
            <a:ext cx="1150775" cy="52007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810"/>
              </a:lnSpc>
            </a:pP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14.487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1" name="TextBox 2"/>
          <p:cNvSpPr txBox="1"/>
          <p:nvPr/>
        </p:nvSpPr>
        <p:spPr>
          <a:xfrm>
            <a:off x="7265551" y="5006985"/>
            <a:ext cx="1150775" cy="52007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810"/>
              </a:lnSpc>
            </a:pP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16.720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3" name="TextBox 2"/>
          <p:cNvSpPr txBox="1"/>
          <p:nvPr/>
        </p:nvSpPr>
        <p:spPr>
          <a:xfrm>
            <a:off x="386693" y="4996547"/>
            <a:ext cx="4147457" cy="123110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4810"/>
              </a:lnSpc>
            </a:pP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ДОПОБРАЗОВАНИЯ</a:t>
            </a:r>
          </a:p>
          <a:p>
            <a:pPr>
              <a:lnSpc>
                <a:spcPts val="4810"/>
              </a:lnSpc>
            </a:pP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4" name="TextBox 2"/>
          <p:cNvSpPr txBox="1"/>
          <p:nvPr/>
        </p:nvSpPr>
        <p:spPr>
          <a:xfrm>
            <a:off x="8122827" y="4742434"/>
            <a:ext cx="1473468" cy="61555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810"/>
              </a:lnSpc>
            </a:pPr>
            <a:r>
              <a:rPr lang="ru-RU" sz="20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(+ 17,5%)</a:t>
            </a:r>
            <a:endParaRPr lang="en-US" sz="20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086117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3"/>
          <p:cNvSpPr txBox="1"/>
          <p:nvPr/>
        </p:nvSpPr>
        <p:spPr>
          <a:xfrm>
            <a:off x="-952724" y="1059553"/>
            <a:ext cx="8117117" cy="60112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5400"/>
              </a:lnSpc>
            </a:pPr>
            <a:r>
              <a:rPr lang="ru-RU" sz="2800" dirty="0" smtClean="0">
                <a:solidFill>
                  <a:srgbClr val="0C45A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ПЕДАГОГИЧЕСКИЕ РАБОТНИКИ</a:t>
            </a:r>
            <a:endParaRPr lang="en-US" sz="28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Box 2"/>
          <p:cNvSpPr txBox="1"/>
          <p:nvPr/>
        </p:nvSpPr>
        <p:spPr>
          <a:xfrm>
            <a:off x="5565225" y="2391657"/>
            <a:ext cx="1388675" cy="61555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4810"/>
              </a:lnSpc>
            </a:pPr>
            <a:r>
              <a:rPr lang="ru-RU" sz="2400" dirty="0" smtClean="0">
                <a:solidFill>
                  <a:srgbClr val="0C45A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БЫЛО</a:t>
            </a:r>
            <a:endParaRPr lang="en-US" sz="2400" dirty="0">
              <a:solidFill>
                <a:srgbClr val="0C45A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" name="AutoShape 6"/>
          <p:cNvSpPr/>
          <p:nvPr/>
        </p:nvSpPr>
        <p:spPr>
          <a:xfrm>
            <a:off x="342638" y="-10931"/>
            <a:ext cx="952511" cy="1159386"/>
          </a:xfrm>
          <a:prstGeom prst="rect">
            <a:avLst/>
          </a:prstGeom>
          <a:solidFill>
            <a:srgbClr val="FDCF60"/>
          </a:solidFill>
        </p:spPr>
      </p:sp>
      <p:sp>
        <p:nvSpPr>
          <p:cNvPr id="88" name="TextBox 2"/>
          <p:cNvSpPr txBox="1"/>
          <p:nvPr/>
        </p:nvSpPr>
        <p:spPr>
          <a:xfrm>
            <a:off x="7315490" y="2320790"/>
            <a:ext cx="1388675" cy="61555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4810"/>
              </a:lnSpc>
            </a:pPr>
            <a:r>
              <a:rPr lang="ru-RU" sz="2400" dirty="0" smtClean="0">
                <a:solidFill>
                  <a:srgbClr val="0C45A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СТАЛО</a:t>
            </a:r>
            <a:endParaRPr lang="en-US" sz="2400" dirty="0">
              <a:solidFill>
                <a:srgbClr val="0C45A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AutoShape 6"/>
          <p:cNvSpPr/>
          <p:nvPr/>
        </p:nvSpPr>
        <p:spPr>
          <a:xfrm>
            <a:off x="0" y="2938640"/>
            <a:ext cx="9767597" cy="1028407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</p:sp>
      <p:sp>
        <p:nvSpPr>
          <p:cNvPr id="23" name="TextBox 2"/>
          <p:cNvSpPr txBox="1"/>
          <p:nvPr/>
        </p:nvSpPr>
        <p:spPr>
          <a:xfrm>
            <a:off x="342638" y="3944675"/>
            <a:ext cx="4453291" cy="61555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4810"/>
              </a:lnSpc>
            </a:pPr>
            <a:r>
              <a:rPr lang="ru-RU" sz="2400" dirty="0" smtClean="0">
                <a:solidFill>
                  <a:srgbClr val="0C45A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Четвертый </a:t>
            </a:r>
            <a:r>
              <a:rPr lang="ru-RU" sz="2400" dirty="0" err="1" smtClean="0">
                <a:solidFill>
                  <a:srgbClr val="0C45A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квалиф</a:t>
            </a:r>
            <a:r>
              <a:rPr lang="ru-RU" sz="2400" dirty="0" smtClean="0">
                <a:solidFill>
                  <a:srgbClr val="0C45A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уровень</a:t>
            </a:r>
            <a:endParaRPr lang="en-US" sz="2400" dirty="0">
              <a:solidFill>
                <a:srgbClr val="0C45A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1" name="TextBox 2"/>
          <p:cNvSpPr txBox="1"/>
          <p:nvPr/>
        </p:nvSpPr>
        <p:spPr>
          <a:xfrm>
            <a:off x="342638" y="2362200"/>
            <a:ext cx="4453291" cy="61555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4810"/>
              </a:lnSpc>
            </a:pPr>
            <a:r>
              <a:rPr lang="ru-RU" sz="2400" dirty="0" smtClean="0">
                <a:solidFill>
                  <a:srgbClr val="0C45A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Третий </a:t>
            </a:r>
            <a:r>
              <a:rPr lang="ru-RU" sz="2400" dirty="0" err="1" smtClean="0">
                <a:solidFill>
                  <a:srgbClr val="0C45A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квалиф</a:t>
            </a:r>
            <a:r>
              <a:rPr lang="ru-RU" sz="2400" dirty="0" smtClean="0">
                <a:solidFill>
                  <a:srgbClr val="0C45A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уровень</a:t>
            </a:r>
            <a:endParaRPr lang="en-US" sz="2400" dirty="0">
              <a:solidFill>
                <a:srgbClr val="0C45A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4" name="TextBox 2"/>
          <p:cNvSpPr txBox="1"/>
          <p:nvPr/>
        </p:nvSpPr>
        <p:spPr>
          <a:xfrm>
            <a:off x="379446" y="3083848"/>
            <a:ext cx="4147457" cy="123110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4810"/>
              </a:lnSpc>
            </a:pP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ВОСПИТАТЕЛЬ</a:t>
            </a:r>
            <a:endParaRPr lang="ru-RU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ts val="4810"/>
              </a:lnSpc>
            </a:pP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5" name="TextBox 2"/>
          <p:cNvSpPr txBox="1"/>
          <p:nvPr/>
        </p:nvSpPr>
        <p:spPr>
          <a:xfrm>
            <a:off x="2588466" y="2848923"/>
            <a:ext cx="2338608" cy="61555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>
              <a:lnSpc>
                <a:spcPts val="4810"/>
              </a:lnSpc>
            </a:pP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с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р. проф. образов.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6" name="TextBox 2"/>
          <p:cNvSpPr txBox="1"/>
          <p:nvPr/>
        </p:nvSpPr>
        <p:spPr>
          <a:xfrm>
            <a:off x="2546466" y="3310626"/>
            <a:ext cx="2338608" cy="61555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>
              <a:lnSpc>
                <a:spcPts val="4810"/>
              </a:lnSpc>
            </a:pP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высшее образов.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8" name="TextBox 2"/>
          <p:cNvSpPr txBox="1"/>
          <p:nvPr/>
        </p:nvSpPr>
        <p:spPr>
          <a:xfrm>
            <a:off x="5395419" y="2867948"/>
            <a:ext cx="1150775" cy="52007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810"/>
              </a:lnSpc>
            </a:pP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11.693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9" name="TextBox 2"/>
          <p:cNvSpPr txBox="1"/>
          <p:nvPr/>
        </p:nvSpPr>
        <p:spPr>
          <a:xfrm>
            <a:off x="5408903" y="3311535"/>
            <a:ext cx="1150775" cy="52007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810"/>
              </a:lnSpc>
            </a:pP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14.232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1" name="TextBox 2"/>
          <p:cNvSpPr txBox="1"/>
          <p:nvPr/>
        </p:nvSpPr>
        <p:spPr>
          <a:xfrm>
            <a:off x="7197829" y="2823808"/>
            <a:ext cx="1150775" cy="52007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810"/>
              </a:lnSpc>
            </a:pP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14.493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2" name="TextBox 2"/>
          <p:cNvSpPr txBox="1"/>
          <p:nvPr/>
        </p:nvSpPr>
        <p:spPr>
          <a:xfrm>
            <a:off x="7222939" y="3236272"/>
            <a:ext cx="1150775" cy="52007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810"/>
              </a:lnSpc>
            </a:pP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16.732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4" name="AutoShape 6"/>
          <p:cNvSpPr/>
          <p:nvPr/>
        </p:nvSpPr>
        <p:spPr>
          <a:xfrm>
            <a:off x="0" y="4564821"/>
            <a:ext cx="9761874" cy="1028407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</p:sp>
      <p:sp>
        <p:nvSpPr>
          <p:cNvPr id="55" name="TextBox 2"/>
          <p:cNvSpPr txBox="1"/>
          <p:nvPr/>
        </p:nvSpPr>
        <p:spPr>
          <a:xfrm>
            <a:off x="463293" y="4743685"/>
            <a:ext cx="4147457" cy="123110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4810"/>
              </a:lnSpc>
            </a:pP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УЧИТЕЛЬ</a:t>
            </a:r>
          </a:p>
          <a:p>
            <a:pPr>
              <a:lnSpc>
                <a:spcPts val="4810"/>
              </a:lnSpc>
            </a:pP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6" name="TextBox 2"/>
          <p:cNvSpPr txBox="1"/>
          <p:nvPr/>
        </p:nvSpPr>
        <p:spPr>
          <a:xfrm>
            <a:off x="2616458" y="4474479"/>
            <a:ext cx="2338608" cy="61555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>
              <a:lnSpc>
                <a:spcPts val="4810"/>
              </a:lnSpc>
            </a:pP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с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р. проф. образов.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7" name="TextBox 2"/>
          <p:cNvSpPr txBox="1"/>
          <p:nvPr/>
        </p:nvSpPr>
        <p:spPr>
          <a:xfrm>
            <a:off x="2574458" y="4936182"/>
            <a:ext cx="2338608" cy="61555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>
              <a:lnSpc>
                <a:spcPts val="4810"/>
              </a:lnSpc>
            </a:pP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высшее образов.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8" name="TextBox 2"/>
          <p:cNvSpPr txBox="1"/>
          <p:nvPr/>
        </p:nvSpPr>
        <p:spPr>
          <a:xfrm>
            <a:off x="5423411" y="4493504"/>
            <a:ext cx="1150775" cy="52007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810"/>
              </a:lnSpc>
            </a:pP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11.695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9" name="TextBox 2"/>
          <p:cNvSpPr txBox="1"/>
          <p:nvPr/>
        </p:nvSpPr>
        <p:spPr>
          <a:xfrm>
            <a:off x="5436895" y="4937091"/>
            <a:ext cx="1150775" cy="52007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810"/>
              </a:lnSpc>
            </a:pP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14.236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0" name="TextBox 2"/>
          <p:cNvSpPr txBox="1"/>
          <p:nvPr/>
        </p:nvSpPr>
        <p:spPr>
          <a:xfrm>
            <a:off x="7225821" y="4449364"/>
            <a:ext cx="1150775" cy="52007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810"/>
              </a:lnSpc>
            </a:pP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14.495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1" name="TextBox 2"/>
          <p:cNvSpPr txBox="1"/>
          <p:nvPr/>
        </p:nvSpPr>
        <p:spPr>
          <a:xfrm>
            <a:off x="7250931" y="4861828"/>
            <a:ext cx="1150775" cy="52007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810"/>
              </a:lnSpc>
            </a:pP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16.736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8" name="TextBox 2"/>
          <p:cNvSpPr txBox="1"/>
          <p:nvPr/>
        </p:nvSpPr>
        <p:spPr>
          <a:xfrm>
            <a:off x="8127732" y="4879575"/>
            <a:ext cx="1473468" cy="61555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810"/>
              </a:lnSpc>
            </a:pPr>
            <a:r>
              <a:rPr lang="ru-RU" sz="20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(+ 17,5%)</a:t>
            </a:r>
            <a:endParaRPr lang="en-US" sz="20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9" name="TextBox 2"/>
          <p:cNvSpPr txBox="1"/>
          <p:nvPr/>
        </p:nvSpPr>
        <p:spPr>
          <a:xfrm>
            <a:off x="8009827" y="4435963"/>
            <a:ext cx="1473468" cy="61555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810"/>
              </a:lnSpc>
            </a:pPr>
            <a:r>
              <a:rPr lang="ru-RU" sz="20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(+ 23%)</a:t>
            </a:r>
            <a:endParaRPr lang="en-US" sz="20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0" name="TextBox 2"/>
          <p:cNvSpPr txBox="1"/>
          <p:nvPr/>
        </p:nvSpPr>
        <p:spPr>
          <a:xfrm>
            <a:off x="8009827" y="3212293"/>
            <a:ext cx="1473468" cy="61555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810"/>
              </a:lnSpc>
            </a:pPr>
            <a:r>
              <a:rPr lang="ru-RU" sz="20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(+ 18,5%)</a:t>
            </a:r>
            <a:endParaRPr lang="en-US" sz="20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018410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731520" y="1877656"/>
            <a:ext cx="4052062" cy="2646438"/>
            <a:chOff x="0" y="0"/>
            <a:chExt cx="5402749" cy="3528585"/>
          </a:xfrm>
        </p:grpSpPr>
        <p:sp>
          <p:nvSpPr>
            <p:cNvPr id="3" name="AutoShape 3"/>
            <p:cNvSpPr/>
            <p:nvPr/>
          </p:nvSpPr>
          <p:spPr>
            <a:xfrm>
              <a:off x="0" y="1357259"/>
              <a:ext cx="783103" cy="89703"/>
            </a:xfrm>
            <a:prstGeom prst="rect">
              <a:avLst/>
            </a:prstGeom>
            <a:solidFill>
              <a:srgbClr val="0C45A6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1887110"/>
              <a:ext cx="5402749" cy="164147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2399"/>
                </a:lnSpc>
              </a:pPr>
              <a:r>
                <a:rPr lang="ru-RU" sz="1600" dirty="0" smtClean="0">
                  <a:solidFill>
                    <a:srgbClr val="16214B"/>
                  </a:solidFill>
                  <a:latin typeface="Arial Black" panose="020B0A04020102020204" pitchFamily="34" charset="0"/>
                  <a:cs typeface="Arial" panose="020B0604020202020204" pitchFamily="34" charset="0"/>
                </a:rPr>
                <a:t>Изменения оплаты труда на примере конкретных должностей, учитывая образование, квалификацию, стаж, ставку</a:t>
              </a:r>
              <a:endParaRPr lang="en-US" sz="1600" dirty="0">
                <a:solidFill>
                  <a:srgbClr val="16214B"/>
                </a:solidFill>
                <a:latin typeface="Arial Black" panose="020B0A040201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0"/>
              <a:ext cx="5402749" cy="92333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5400"/>
                </a:lnSpc>
              </a:pPr>
              <a:r>
                <a:rPr lang="ru-RU" sz="4500" dirty="0" smtClean="0">
                  <a:solidFill>
                    <a:srgbClr val="0C45A6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ПРИМЕРЫ</a:t>
              </a:r>
              <a:endParaRPr lang="en-US" sz="4500" dirty="0">
                <a:solidFill>
                  <a:srgbClr val="0C45A6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pic>
        <p:nvPicPr>
          <p:cNvPr id="6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/>
          <a:stretch>
            <a:fillRect/>
          </a:stretch>
        </p:blipFill>
        <p:spPr>
          <a:xfrm>
            <a:off x="5147823" y="1778585"/>
            <a:ext cx="3874257" cy="375803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5"/>
          <p:cNvSpPr txBox="1"/>
          <p:nvPr/>
        </p:nvSpPr>
        <p:spPr>
          <a:xfrm>
            <a:off x="-304247" y="949372"/>
            <a:ext cx="7390847" cy="27751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400"/>
              </a:lnSpc>
            </a:pPr>
            <a:r>
              <a:rPr lang="ru-RU" sz="16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Высшее образование, </a:t>
            </a:r>
            <a:r>
              <a:rPr lang="ru-RU" sz="16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 ставка</a:t>
            </a:r>
            <a:endParaRPr lang="en-US" sz="16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AutoShape 6"/>
          <p:cNvSpPr/>
          <p:nvPr/>
        </p:nvSpPr>
        <p:spPr>
          <a:xfrm>
            <a:off x="-7775" y="1927947"/>
            <a:ext cx="9772261" cy="44573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</p:sp>
      <p:sp>
        <p:nvSpPr>
          <p:cNvPr id="7" name="TextBox 3"/>
          <p:cNvSpPr txBox="1"/>
          <p:nvPr/>
        </p:nvSpPr>
        <p:spPr>
          <a:xfrm>
            <a:off x="1181376" y="404447"/>
            <a:ext cx="7390847" cy="62446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400"/>
              </a:lnSpc>
            </a:pPr>
            <a:r>
              <a:rPr lang="ru-RU" sz="3600" dirty="0" smtClean="0">
                <a:solidFill>
                  <a:srgbClr val="0C45A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Учитель начальных классов</a:t>
            </a:r>
            <a:endParaRPr lang="en-US" sz="3600" dirty="0">
              <a:solidFill>
                <a:srgbClr val="0C45A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Box 2"/>
          <p:cNvSpPr txBox="1"/>
          <p:nvPr/>
        </p:nvSpPr>
        <p:spPr>
          <a:xfrm>
            <a:off x="4648200" y="1317291"/>
            <a:ext cx="4453291" cy="53168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4810"/>
              </a:lnSpc>
            </a:pPr>
            <a:r>
              <a:rPr lang="ru-RU" sz="2400" dirty="0" smtClean="0">
                <a:solidFill>
                  <a:srgbClr val="0C45A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СЕГОДНЯ</a:t>
            </a:r>
            <a:endParaRPr lang="en-US" sz="2400" dirty="0">
              <a:solidFill>
                <a:srgbClr val="0C45A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Box 2"/>
          <p:cNvSpPr txBox="1"/>
          <p:nvPr/>
        </p:nvSpPr>
        <p:spPr>
          <a:xfrm>
            <a:off x="6852297" y="1305856"/>
            <a:ext cx="4453291" cy="61555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4810"/>
              </a:lnSpc>
            </a:pPr>
            <a:r>
              <a:rPr lang="ru-RU" sz="2400" b="1" dirty="0" smtClean="0">
                <a:solidFill>
                  <a:srgbClr val="0C45A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 1 ЯНВАРЯ 2022 </a:t>
            </a:r>
          </a:p>
        </p:txBody>
      </p:sp>
      <p:sp>
        <p:nvSpPr>
          <p:cNvPr id="14" name="TextBox 2"/>
          <p:cNvSpPr txBox="1"/>
          <p:nvPr/>
        </p:nvSpPr>
        <p:spPr>
          <a:xfrm>
            <a:off x="381000" y="1772095"/>
            <a:ext cx="3200400" cy="52007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4810"/>
              </a:lnSpc>
            </a:pPr>
            <a:r>
              <a:rPr lang="ru-RU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ОКЛАД</a:t>
            </a:r>
            <a:endParaRPr lang="en-US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AutoShape 6"/>
          <p:cNvSpPr/>
          <p:nvPr/>
        </p:nvSpPr>
        <p:spPr>
          <a:xfrm>
            <a:off x="-1" y="2855859"/>
            <a:ext cx="9753600" cy="44573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</p:sp>
      <p:sp>
        <p:nvSpPr>
          <p:cNvPr id="22" name="AutoShape 6"/>
          <p:cNvSpPr/>
          <p:nvPr/>
        </p:nvSpPr>
        <p:spPr>
          <a:xfrm>
            <a:off x="-7775" y="3788010"/>
            <a:ext cx="9772261" cy="44573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</p:sp>
      <p:sp>
        <p:nvSpPr>
          <p:cNvPr id="24" name="AutoShape 6"/>
          <p:cNvSpPr/>
          <p:nvPr/>
        </p:nvSpPr>
        <p:spPr>
          <a:xfrm>
            <a:off x="0" y="4734148"/>
            <a:ext cx="9753600" cy="44573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</p:sp>
      <p:sp>
        <p:nvSpPr>
          <p:cNvPr id="26" name="AutoShape 6"/>
          <p:cNvSpPr/>
          <p:nvPr/>
        </p:nvSpPr>
        <p:spPr>
          <a:xfrm>
            <a:off x="-1" y="5667372"/>
            <a:ext cx="9753600" cy="44573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</p:sp>
      <p:sp>
        <p:nvSpPr>
          <p:cNvPr id="28" name="AutoShape 6"/>
          <p:cNvSpPr/>
          <p:nvPr/>
        </p:nvSpPr>
        <p:spPr>
          <a:xfrm>
            <a:off x="-7775" y="6599522"/>
            <a:ext cx="9753600" cy="715677"/>
          </a:xfrm>
          <a:prstGeom prst="rect">
            <a:avLst/>
          </a:prstGeom>
          <a:solidFill>
            <a:srgbClr val="FDCF60"/>
          </a:solidFill>
        </p:spPr>
      </p:sp>
      <p:sp>
        <p:nvSpPr>
          <p:cNvPr id="29" name="TextBox 2"/>
          <p:cNvSpPr txBox="1"/>
          <p:nvPr/>
        </p:nvSpPr>
        <p:spPr>
          <a:xfrm>
            <a:off x="348343" y="2213844"/>
            <a:ext cx="3200400" cy="52007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4810"/>
              </a:lnSpc>
            </a:pP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КВАЛИФИКАЦИЯ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" name="TextBox 2"/>
          <p:cNvSpPr txBox="1"/>
          <p:nvPr/>
        </p:nvSpPr>
        <p:spPr>
          <a:xfrm>
            <a:off x="364672" y="2714252"/>
            <a:ext cx="3200400" cy="52007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4810"/>
              </a:lnSpc>
            </a:pP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СТАЖ РАБОТЫ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1" name="TextBox 2"/>
          <p:cNvSpPr txBox="1"/>
          <p:nvPr/>
        </p:nvSpPr>
        <p:spPr>
          <a:xfrm>
            <a:off x="348343" y="3179864"/>
            <a:ext cx="3200400" cy="52007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4810"/>
              </a:lnSpc>
            </a:pP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КЛ. РУКОВОДСТВО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2" name="TextBox 2"/>
          <p:cNvSpPr txBox="1"/>
          <p:nvPr/>
        </p:nvSpPr>
        <p:spPr>
          <a:xfrm>
            <a:off x="365449" y="3646403"/>
            <a:ext cx="3200400" cy="52007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4810"/>
              </a:lnSpc>
            </a:pP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СПЕЦИФИКА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3" name="TextBox 2"/>
          <p:cNvSpPr txBox="1"/>
          <p:nvPr/>
        </p:nvSpPr>
        <p:spPr>
          <a:xfrm>
            <a:off x="381000" y="4112015"/>
            <a:ext cx="3557296" cy="61555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4810"/>
              </a:lnSpc>
            </a:pP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ПРОВЕРКА ТЕТРАДЕЙ (12%)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4" name="TextBox 2"/>
          <p:cNvSpPr txBox="1"/>
          <p:nvPr/>
        </p:nvSpPr>
        <p:spPr>
          <a:xfrm>
            <a:off x="364672" y="4578554"/>
            <a:ext cx="3200400" cy="52007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4810"/>
              </a:lnSpc>
            </a:pP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КАЧЕСТВО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5" name="TextBox 2"/>
          <p:cNvSpPr txBox="1"/>
          <p:nvPr/>
        </p:nvSpPr>
        <p:spPr>
          <a:xfrm>
            <a:off x="348343" y="5070426"/>
            <a:ext cx="3200400" cy="52007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4810"/>
              </a:lnSpc>
            </a:pP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ПРЕМИЯ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6" name="TextBox 2"/>
          <p:cNvSpPr txBox="1"/>
          <p:nvPr/>
        </p:nvSpPr>
        <p:spPr>
          <a:xfrm>
            <a:off x="352231" y="5511777"/>
            <a:ext cx="3200400" cy="61555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4810"/>
              </a:lnSpc>
            </a:pP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МОЛОДЫМ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7" name="TextBox 2"/>
          <p:cNvSpPr txBox="1"/>
          <p:nvPr/>
        </p:nvSpPr>
        <p:spPr>
          <a:xfrm>
            <a:off x="342640" y="6490070"/>
            <a:ext cx="3200400" cy="61555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4810"/>
              </a:lnSpc>
            </a:pPr>
            <a:r>
              <a:rPr lang="ru-RU" sz="2000" b="1" dirty="0" smtClean="0">
                <a:solidFill>
                  <a:srgbClr val="0C45A6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ИТОГО</a:t>
            </a:r>
            <a:endParaRPr lang="en-US" sz="2000" b="1" dirty="0">
              <a:solidFill>
                <a:srgbClr val="0C45A6"/>
              </a:solidFill>
              <a:latin typeface="Arial Black" panose="020B0A04020102020204" pitchFamily="34" charset="0"/>
              <a:cs typeface="Arial" panose="020B0604020202020204" pitchFamily="34" charset="0"/>
            </a:endParaRPr>
          </a:p>
        </p:txBody>
      </p:sp>
      <p:sp>
        <p:nvSpPr>
          <p:cNvPr id="38" name="TextBox 2"/>
          <p:cNvSpPr txBox="1"/>
          <p:nvPr/>
        </p:nvSpPr>
        <p:spPr>
          <a:xfrm>
            <a:off x="4753947" y="1784033"/>
            <a:ext cx="1150775" cy="52007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810"/>
              </a:lnSpc>
            </a:pP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14.236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1" name="TextBox 2"/>
          <p:cNvSpPr txBox="1"/>
          <p:nvPr/>
        </p:nvSpPr>
        <p:spPr>
          <a:xfrm>
            <a:off x="4785048" y="3143603"/>
            <a:ext cx="1150775" cy="52007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810"/>
              </a:lnSpc>
            </a:pP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.550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2" name="Picture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rcRect/>
          <a:stretch>
            <a:fillRect/>
          </a:stretch>
        </p:blipFill>
        <p:spPr>
          <a:xfrm>
            <a:off x="990600" y="451913"/>
            <a:ext cx="639351" cy="774971"/>
          </a:xfrm>
          <a:prstGeom prst="rect">
            <a:avLst/>
          </a:prstGeom>
        </p:spPr>
      </p:pic>
      <p:sp>
        <p:nvSpPr>
          <p:cNvPr id="43" name="TextBox 2"/>
          <p:cNvSpPr txBox="1"/>
          <p:nvPr/>
        </p:nvSpPr>
        <p:spPr>
          <a:xfrm>
            <a:off x="4752391" y="4108607"/>
            <a:ext cx="1150775" cy="52007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810"/>
              </a:lnSpc>
            </a:pP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.708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5" name="TextBox 2"/>
          <p:cNvSpPr txBox="1"/>
          <p:nvPr/>
        </p:nvSpPr>
        <p:spPr>
          <a:xfrm>
            <a:off x="4767942" y="4578553"/>
            <a:ext cx="1150775" cy="61555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810"/>
              </a:lnSpc>
            </a:pP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 712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6" name="TextBox 2"/>
          <p:cNvSpPr txBox="1"/>
          <p:nvPr/>
        </p:nvSpPr>
        <p:spPr>
          <a:xfrm>
            <a:off x="4780383" y="5058930"/>
            <a:ext cx="1150775" cy="61555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810"/>
              </a:lnSpc>
            </a:pP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 284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7" name="TextBox 2"/>
          <p:cNvSpPr txBox="1"/>
          <p:nvPr/>
        </p:nvSpPr>
        <p:spPr>
          <a:xfrm>
            <a:off x="4736840" y="5528251"/>
            <a:ext cx="1150775" cy="52007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810"/>
              </a:lnSpc>
            </a:pP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 1.111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8" name="TextBox 2"/>
          <p:cNvSpPr txBox="1"/>
          <p:nvPr/>
        </p:nvSpPr>
        <p:spPr>
          <a:xfrm>
            <a:off x="4755500" y="6520522"/>
            <a:ext cx="1150775" cy="61555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810"/>
              </a:lnSpc>
            </a:pP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ru-RU" sz="2000" b="1" dirty="0" smtClean="0">
                <a:solidFill>
                  <a:srgbClr val="0C45A6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25.601</a:t>
            </a:r>
            <a:endParaRPr lang="en-US" sz="2000" b="1" dirty="0">
              <a:solidFill>
                <a:srgbClr val="0C45A6"/>
              </a:solidFill>
              <a:latin typeface="Arial Black" panose="020B0A04020102020204" pitchFamily="34" charset="0"/>
              <a:cs typeface="Arial" panose="020B0604020202020204" pitchFamily="34" charset="0"/>
            </a:endParaRPr>
          </a:p>
        </p:txBody>
      </p:sp>
      <p:sp>
        <p:nvSpPr>
          <p:cNvPr id="49" name="TextBox 2"/>
          <p:cNvSpPr txBox="1"/>
          <p:nvPr/>
        </p:nvSpPr>
        <p:spPr>
          <a:xfrm>
            <a:off x="7239000" y="1769226"/>
            <a:ext cx="2189326" cy="52007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810"/>
              </a:lnSpc>
            </a:pP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16.736    </a:t>
            </a:r>
            <a:r>
              <a:rPr lang="ru-RU" sz="20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(+17,5%)</a:t>
            </a:r>
            <a:endParaRPr lang="en-US" sz="20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1" name="TextBox 2"/>
          <p:cNvSpPr txBox="1"/>
          <p:nvPr/>
        </p:nvSpPr>
        <p:spPr>
          <a:xfrm>
            <a:off x="7155022" y="3163485"/>
            <a:ext cx="1150775" cy="52007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810"/>
              </a:lnSpc>
            </a:pP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.550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3" name="TextBox 2"/>
          <p:cNvSpPr txBox="1"/>
          <p:nvPr/>
        </p:nvSpPr>
        <p:spPr>
          <a:xfrm>
            <a:off x="6635746" y="4125084"/>
            <a:ext cx="2189326" cy="61555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810"/>
              </a:lnSpc>
            </a:pP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2.008    </a:t>
            </a:r>
            <a:endParaRPr lang="en-US" sz="20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4" name="TextBox 2"/>
          <p:cNvSpPr txBox="1"/>
          <p:nvPr/>
        </p:nvSpPr>
        <p:spPr>
          <a:xfrm>
            <a:off x="7174460" y="4582516"/>
            <a:ext cx="1150775" cy="52007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810"/>
              </a:lnSpc>
            </a:pP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 836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5" name="TextBox 2"/>
          <p:cNvSpPr txBox="1"/>
          <p:nvPr/>
        </p:nvSpPr>
        <p:spPr>
          <a:xfrm>
            <a:off x="7170572" y="5050745"/>
            <a:ext cx="1150775" cy="52007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810"/>
              </a:lnSpc>
            </a:pP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 334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6" name="TextBox 2"/>
          <p:cNvSpPr txBox="1"/>
          <p:nvPr/>
        </p:nvSpPr>
        <p:spPr>
          <a:xfrm>
            <a:off x="7115367" y="5528251"/>
            <a:ext cx="1150775" cy="52007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810"/>
              </a:lnSpc>
            </a:pP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 1.111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7" name="TextBox 2"/>
          <p:cNvSpPr txBox="1"/>
          <p:nvPr/>
        </p:nvSpPr>
        <p:spPr>
          <a:xfrm>
            <a:off x="7086600" y="6534750"/>
            <a:ext cx="1150775" cy="52732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810"/>
              </a:lnSpc>
            </a:pP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ru-RU" sz="2000" b="1" dirty="0" smtClean="0">
                <a:solidFill>
                  <a:srgbClr val="0C45A6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28.575</a:t>
            </a:r>
            <a:endParaRPr lang="en-US" sz="2000" b="1" dirty="0">
              <a:solidFill>
                <a:srgbClr val="0C45A6"/>
              </a:solidFill>
              <a:latin typeface="Arial Black" panose="020B0A04020102020204" pitchFamily="34" charset="0"/>
              <a:cs typeface="Arial" panose="020B0604020202020204" pitchFamily="34" charset="0"/>
            </a:endParaRPr>
          </a:p>
        </p:txBody>
      </p:sp>
      <p:sp>
        <p:nvSpPr>
          <p:cNvPr id="58" name="TextBox 2"/>
          <p:cNvSpPr txBox="1"/>
          <p:nvPr/>
        </p:nvSpPr>
        <p:spPr>
          <a:xfrm>
            <a:off x="7650047" y="6502661"/>
            <a:ext cx="2189326" cy="61555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810"/>
              </a:lnSpc>
            </a:pP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ru-RU" sz="2000" dirty="0" smtClean="0">
                <a:solidFill>
                  <a:srgbClr val="FF0000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(+12%)</a:t>
            </a:r>
            <a:endParaRPr lang="en-US" sz="2000" dirty="0">
              <a:solidFill>
                <a:srgbClr val="FF0000"/>
              </a:solidFill>
              <a:latin typeface="Arial Black" panose="020B0A040201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685348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5"/>
          <p:cNvSpPr txBox="1"/>
          <p:nvPr/>
        </p:nvSpPr>
        <p:spPr>
          <a:xfrm>
            <a:off x="990600" y="988762"/>
            <a:ext cx="7390847" cy="27751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400"/>
              </a:lnSpc>
            </a:pPr>
            <a:r>
              <a:rPr lang="ru-RU" sz="16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Среднее </a:t>
            </a:r>
            <a:r>
              <a:rPr lang="ru-RU" sz="1600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профес</a:t>
            </a:r>
            <a:r>
              <a:rPr lang="ru-RU" sz="16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ru-RU" sz="16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образование, стаж – 0, квалификация - 0</a:t>
            </a:r>
            <a:endParaRPr lang="en-US" sz="16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AutoShape 6"/>
          <p:cNvSpPr/>
          <p:nvPr/>
        </p:nvSpPr>
        <p:spPr>
          <a:xfrm>
            <a:off x="-7775" y="1927947"/>
            <a:ext cx="9772261" cy="44573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</p:sp>
      <p:sp>
        <p:nvSpPr>
          <p:cNvPr id="7" name="TextBox 3"/>
          <p:cNvSpPr txBox="1"/>
          <p:nvPr/>
        </p:nvSpPr>
        <p:spPr>
          <a:xfrm>
            <a:off x="1181376" y="404447"/>
            <a:ext cx="7390847" cy="62446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400"/>
              </a:lnSpc>
            </a:pPr>
            <a:r>
              <a:rPr lang="ru-RU" sz="3600" dirty="0" smtClean="0">
                <a:solidFill>
                  <a:srgbClr val="0C45A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Учитель начальных классов</a:t>
            </a:r>
            <a:endParaRPr lang="en-US" sz="3600" dirty="0">
              <a:solidFill>
                <a:srgbClr val="0C45A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Box 2"/>
          <p:cNvSpPr txBox="1"/>
          <p:nvPr/>
        </p:nvSpPr>
        <p:spPr>
          <a:xfrm>
            <a:off x="4648200" y="1317291"/>
            <a:ext cx="4453291" cy="53168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4810"/>
              </a:lnSpc>
            </a:pPr>
            <a:r>
              <a:rPr lang="ru-RU" sz="2400" dirty="0" smtClean="0">
                <a:solidFill>
                  <a:srgbClr val="0C45A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СЕГОДНЯ</a:t>
            </a:r>
            <a:endParaRPr lang="en-US" sz="2400" dirty="0">
              <a:solidFill>
                <a:srgbClr val="0C45A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Box 2"/>
          <p:cNvSpPr txBox="1"/>
          <p:nvPr/>
        </p:nvSpPr>
        <p:spPr>
          <a:xfrm>
            <a:off x="6852297" y="1305856"/>
            <a:ext cx="4453291" cy="61555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4810"/>
              </a:lnSpc>
            </a:pPr>
            <a:r>
              <a:rPr lang="ru-RU" sz="2400" b="1" dirty="0" smtClean="0">
                <a:solidFill>
                  <a:srgbClr val="0C45A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 1 ЯНВАРЯ 2022 </a:t>
            </a:r>
          </a:p>
        </p:txBody>
      </p:sp>
      <p:sp>
        <p:nvSpPr>
          <p:cNvPr id="14" name="TextBox 2"/>
          <p:cNvSpPr txBox="1"/>
          <p:nvPr/>
        </p:nvSpPr>
        <p:spPr>
          <a:xfrm>
            <a:off x="381000" y="1772095"/>
            <a:ext cx="3200400" cy="61555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4810"/>
              </a:lnSpc>
            </a:pPr>
            <a:r>
              <a:rPr lang="ru-RU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СТАВКА/ОКЛАД</a:t>
            </a:r>
            <a:endParaRPr lang="en-US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AutoShape 6"/>
          <p:cNvSpPr/>
          <p:nvPr/>
        </p:nvSpPr>
        <p:spPr>
          <a:xfrm>
            <a:off x="-1" y="2855859"/>
            <a:ext cx="9753600" cy="44573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</p:sp>
      <p:sp>
        <p:nvSpPr>
          <p:cNvPr id="22" name="AutoShape 6"/>
          <p:cNvSpPr/>
          <p:nvPr/>
        </p:nvSpPr>
        <p:spPr>
          <a:xfrm>
            <a:off x="-7775" y="3788010"/>
            <a:ext cx="9772261" cy="44573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</p:sp>
      <p:sp>
        <p:nvSpPr>
          <p:cNvPr id="24" name="AutoShape 6"/>
          <p:cNvSpPr/>
          <p:nvPr/>
        </p:nvSpPr>
        <p:spPr>
          <a:xfrm>
            <a:off x="0" y="4734148"/>
            <a:ext cx="9753600" cy="44573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</p:sp>
      <p:sp>
        <p:nvSpPr>
          <p:cNvPr id="26" name="AutoShape 6"/>
          <p:cNvSpPr/>
          <p:nvPr/>
        </p:nvSpPr>
        <p:spPr>
          <a:xfrm>
            <a:off x="-1" y="5667372"/>
            <a:ext cx="9753600" cy="44573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</p:sp>
      <p:sp>
        <p:nvSpPr>
          <p:cNvPr id="28" name="AutoShape 6"/>
          <p:cNvSpPr/>
          <p:nvPr/>
        </p:nvSpPr>
        <p:spPr>
          <a:xfrm>
            <a:off x="-7775" y="6599522"/>
            <a:ext cx="9753600" cy="715677"/>
          </a:xfrm>
          <a:prstGeom prst="rect">
            <a:avLst/>
          </a:prstGeom>
          <a:solidFill>
            <a:srgbClr val="FDCF60"/>
          </a:solidFill>
        </p:spPr>
      </p:sp>
      <p:sp>
        <p:nvSpPr>
          <p:cNvPr id="29" name="TextBox 2"/>
          <p:cNvSpPr txBox="1"/>
          <p:nvPr/>
        </p:nvSpPr>
        <p:spPr>
          <a:xfrm>
            <a:off x="348343" y="2213844"/>
            <a:ext cx="3200400" cy="52007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4810"/>
              </a:lnSpc>
            </a:pP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КВАЛИФИКАЦИЯ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" name="TextBox 2"/>
          <p:cNvSpPr txBox="1"/>
          <p:nvPr/>
        </p:nvSpPr>
        <p:spPr>
          <a:xfrm>
            <a:off x="364672" y="2714252"/>
            <a:ext cx="3200400" cy="52007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4810"/>
              </a:lnSpc>
            </a:pP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СТАЖ РАБОТЫ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1" name="TextBox 2"/>
          <p:cNvSpPr txBox="1"/>
          <p:nvPr/>
        </p:nvSpPr>
        <p:spPr>
          <a:xfrm>
            <a:off x="348343" y="3179864"/>
            <a:ext cx="3200400" cy="52007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4810"/>
              </a:lnSpc>
            </a:pP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КЛ. РУКОВОДСТВО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2" name="TextBox 2"/>
          <p:cNvSpPr txBox="1"/>
          <p:nvPr/>
        </p:nvSpPr>
        <p:spPr>
          <a:xfrm>
            <a:off x="365449" y="3646403"/>
            <a:ext cx="3200400" cy="52007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4810"/>
              </a:lnSpc>
            </a:pP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СПЕЦИФИКА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3" name="TextBox 2"/>
          <p:cNvSpPr txBox="1"/>
          <p:nvPr/>
        </p:nvSpPr>
        <p:spPr>
          <a:xfrm>
            <a:off x="380999" y="4112015"/>
            <a:ext cx="3638811" cy="61555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4810"/>
              </a:lnSpc>
            </a:pP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ПРОВЕРКА ТЕТРАДЕЙ (12%)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4" name="TextBox 2"/>
          <p:cNvSpPr txBox="1"/>
          <p:nvPr/>
        </p:nvSpPr>
        <p:spPr>
          <a:xfrm>
            <a:off x="336680" y="5026991"/>
            <a:ext cx="3200400" cy="52007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4810"/>
              </a:lnSpc>
            </a:pP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КАЧЕСТВО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5" name="TextBox 2"/>
          <p:cNvSpPr txBox="1"/>
          <p:nvPr/>
        </p:nvSpPr>
        <p:spPr>
          <a:xfrm>
            <a:off x="363117" y="5514528"/>
            <a:ext cx="3200400" cy="52007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4810"/>
              </a:lnSpc>
            </a:pP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ПРЕМИЯ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6" name="TextBox 2"/>
          <p:cNvSpPr txBox="1"/>
          <p:nvPr/>
        </p:nvSpPr>
        <p:spPr>
          <a:xfrm>
            <a:off x="336680" y="5951583"/>
            <a:ext cx="3200400" cy="61555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4810"/>
              </a:lnSpc>
            </a:pP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МОЛОДЫМ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7" name="TextBox 2"/>
          <p:cNvSpPr txBox="1"/>
          <p:nvPr/>
        </p:nvSpPr>
        <p:spPr>
          <a:xfrm>
            <a:off x="342640" y="6490070"/>
            <a:ext cx="3200400" cy="61555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4810"/>
              </a:lnSpc>
            </a:pPr>
            <a:r>
              <a:rPr lang="ru-RU" sz="2000" b="1" dirty="0" smtClean="0">
                <a:solidFill>
                  <a:srgbClr val="0C45A6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ИТОГО</a:t>
            </a:r>
            <a:endParaRPr lang="en-US" sz="2000" b="1" dirty="0">
              <a:solidFill>
                <a:srgbClr val="0C45A6"/>
              </a:solidFill>
              <a:latin typeface="Arial Black" panose="020B0A04020102020204" pitchFamily="34" charset="0"/>
              <a:cs typeface="Arial" panose="020B0604020202020204" pitchFamily="34" charset="0"/>
            </a:endParaRPr>
          </a:p>
        </p:txBody>
      </p:sp>
      <p:sp>
        <p:nvSpPr>
          <p:cNvPr id="38" name="TextBox 2"/>
          <p:cNvSpPr txBox="1"/>
          <p:nvPr/>
        </p:nvSpPr>
        <p:spPr>
          <a:xfrm>
            <a:off x="4753947" y="1784033"/>
            <a:ext cx="1150775" cy="52007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810"/>
              </a:lnSpc>
            </a:pP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11.693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1" name="TextBox 2"/>
          <p:cNvSpPr txBox="1"/>
          <p:nvPr/>
        </p:nvSpPr>
        <p:spPr>
          <a:xfrm>
            <a:off x="4785048" y="3143603"/>
            <a:ext cx="1150775" cy="52007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810"/>
              </a:lnSpc>
            </a:pP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.550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2" name="Picture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rcRect/>
          <a:stretch>
            <a:fillRect/>
          </a:stretch>
        </p:blipFill>
        <p:spPr>
          <a:xfrm>
            <a:off x="990600" y="451913"/>
            <a:ext cx="639351" cy="774971"/>
          </a:xfrm>
          <a:prstGeom prst="rect">
            <a:avLst/>
          </a:prstGeom>
        </p:spPr>
      </p:pic>
      <p:sp>
        <p:nvSpPr>
          <p:cNvPr id="43" name="TextBox 2"/>
          <p:cNvSpPr txBox="1"/>
          <p:nvPr/>
        </p:nvSpPr>
        <p:spPr>
          <a:xfrm>
            <a:off x="4752391" y="4108607"/>
            <a:ext cx="1150775" cy="52007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810"/>
              </a:lnSpc>
            </a:pP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.403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5" name="TextBox 2"/>
          <p:cNvSpPr txBox="1"/>
          <p:nvPr/>
        </p:nvSpPr>
        <p:spPr>
          <a:xfrm>
            <a:off x="4805136" y="5036106"/>
            <a:ext cx="1150775" cy="52007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810"/>
              </a:lnSpc>
            </a:pP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 582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6" name="TextBox 2"/>
          <p:cNvSpPr txBox="1"/>
          <p:nvPr/>
        </p:nvSpPr>
        <p:spPr>
          <a:xfrm>
            <a:off x="4818482" y="5497549"/>
            <a:ext cx="1150775" cy="52007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810"/>
              </a:lnSpc>
            </a:pP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 233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7" name="TextBox 2"/>
          <p:cNvSpPr txBox="1"/>
          <p:nvPr/>
        </p:nvSpPr>
        <p:spPr>
          <a:xfrm>
            <a:off x="4740721" y="5956112"/>
            <a:ext cx="1150775" cy="52007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810"/>
              </a:lnSpc>
            </a:pP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 1.111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8" name="TextBox 2"/>
          <p:cNvSpPr txBox="1"/>
          <p:nvPr/>
        </p:nvSpPr>
        <p:spPr>
          <a:xfrm>
            <a:off x="4755500" y="6520522"/>
            <a:ext cx="1150775" cy="52732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810"/>
              </a:lnSpc>
            </a:pP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ru-RU" sz="2000" b="1" dirty="0" smtClean="0">
                <a:solidFill>
                  <a:srgbClr val="0C45A6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23.018</a:t>
            </a:r>
            <a:endParaRPr lang="en-US" sz="2000" b="1" dirty="0">
              <a:solidFill>
                <a:srgbClr val="0C45A6"/>
              </a:solidFill>
              <a:latin typeface="Arial Black" panose="020B0A04020102020204" pitchFamily="34" charset="0"/>
              <a:cs typeface="Arial" panose="020B0604020202020204" pitchFamily="34" charset="0"/>
            </a:endParaRPr>
          </a:p>
        </p:txBody>
      </p:sp>
      <p:sp>
        <p:nvSpPr>
          <p:cNvPr id="49" name="TextBox 2"/>
          <p:cNvSpPr txBox="1"/>
          <p:nvPr/>
        </p:nvSpPr>
        <p:spPr>
          <a:xfrm>
            <a:off x="7239000" y="1769226"/>
            <a:ext cx="2189326" cy="61555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810"/>
              </a:lnSpc>
            </a:pP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14.495    </a:t>
            </a:r>
            <a:r>
              <a:rPr lang="ru-RU" sz="20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(+17,5%)</a:t>
            </a:r>
            <a:endParaRPr lang="en-US" sz="20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1" name="TextBox 2"/>
          <p:cNvSpPr txBox="1"/>
          <p:nvPr/>
        </p:nvSpPr>
        <p:spPr>
          <a:xfrm>
            <a:off x="7155022" y="3163485"/>
            <a:ext cx="1150775" cy="52007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810"/>
              </a:lnSpc>
            </a:pP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.550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3" name="TextBox 2"/>
          <p:cNvSpPr txBox="1"/>
          <p:nvPr/>
        </p:nvSpPr>
        <p:spPr>
          <a:xfrm>
            <a:off x="6635746" y="4125084"/>
            <a:ext cx="2189326" cy="52007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810"/>
              </a:lnSpc>
            </a:pP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1.739    </a:t>
            </a:r>
            <a:endParaRPr lang="en-US" sz="20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4" name="TextBox 2"/>
          <p:cNvSpPr txBox="1"/>
          <p:nvPr/>
        </p:nvSpPr>
        <p:spPr>
          <a:xfrm>
            <a:off x="7177318" y="5028268"/>
            <a:ext cx="1150775" cy="52007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810"/>
              </a:lnSpc>
            </a:pP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 724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5" name="TextBox 2"/>
          <p:cNvSpPr txBox="1"/>
          <p:nvPr/>
        </p:nvSpPr>
        <p:spPr>
          <a:xfrm>
            <a:off x="7190664" y="5497549"/>
            <a:ext cx="1150775" cy="52007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810"/>
              </a:lnSpc>
            </a:pP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 290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6" name="TextBox 2"/>
          <p:cNvSpPr txBox="1"/>
          <p:nvPr/>
        </p:nvSpPr>
        <p:spPr>
          <a:xfrm>
            <a:off x="7150359" y="5956215"/>
            <a:ext cx="1150775" cy="52007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810"/>
              </a:lnSpc>
            </a:pP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 1.111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7" name="TextBox 2"/>
          <p:cNvSpPr txBox="1"/>
          <p:nvPr/>
        </p:nvSpPr>
        <p:spPr>
          <a:xfrm>
            <a:off x="7086600" y="6534750"/>
            <a:ext cx="1150775" cy="52732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810"/>
              </a:lnSpc>
            </a:pP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ru-RU" sz="2000" b="1" dirty="0" smtClean="0">
                <a:solidFill>
                  <a:srgbClr val="0C45A6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26.353</a:t>
            </a:r>
            <a:endParaRPr lang="en-US" sz="2000" b="1" dirty="0">
              <a:solidFill>
                <a:srgbClr val="0C45A6"/>
              </a:solidFill>
              <a:latin typeface="Arial Black" panose="020B0A04020102020204" pitchFamily="34" charset="0"/>
              <a:cs typeface="Arial" panose="020B0604020202020204" pitchFamily="34" charset="0"/>
            </a:endParaRPr>
          </a:p>
        </p:txBody>
      </p:sp>
      <p:sp>
        <p:nvSpPr>
          <p:cNvPr id="58" name="TextBox 2"/>
          <p:cNvSpPr txBox="1"/>
          <p:nvPr/>
        </p:nvSpPr>
        <p:spPr>
          <a:xfrm>
            <a:off x="7650047" y="6502661"/>
            <a:ext cx="2189326" cy="61555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810"/>
              </a:lnSpc>
            </a:pP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ru-RU" sz="2000" dirty="0" smtClean="0">
                <a:solidFill>
                  <a:srgbClr val="FF0000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(+15,2%)</a:t>
            </a:r>
            <a:endParaRPr lang="en-US" sz="2000" dirty="0">
              <a:solidFill>
                <a:srgbClr val="FF0000"/>
              </a:solidFill>
              <a:latin typeface="Arial Black" panose="020B0A04020102020204" pitchFamily="34" charset="0"/>
              <a:cs typeface="Arial" panose="020B0604020202020204" pitchFamily="34" charset="0"/>
            </a:endParaRPr>
          </a:p>
        </p:txBody>
      </p:sp>
      <p:sp>
        <p:nvSpPr>
          <p:cNvPr id="39" name="TextBox 2"/>
          <p:cNvSpPr txBox="1"/>
          <p:nvPr/>
        </p:nvSpPr>
        <p:spPr>
          <a:xfrm>
            <a:off x="348343" y="4574364"/>
            <a:ext cx="3200400" cy="61555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4810"/>
              </a:lnSpc>
            </a:pP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ЗАВ. КАБИНЕТОМ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0" name="TextBox 2"/>
          <p:cNvSpPr txBox="1"/>
          <p:nvPr/>
        </p:nvSpPr>
        <p:spPr>
          <a:xfrm>
            <a:off x="4788928" y="4572357"/>
            <a:ext cx="1150775" cy="52007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810"/>
              </a:lnSpc>
            </a:pP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 444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4" name="TextBox 2"/>
          <p:cNvSpPr txBox="1"/>
          <p:nvPr/>
        </p:nvSpPr>
        <p:spPr>
          <a:xfrm>
            <a:off x="7179888" y="4587854"/>
            <a:ext cx="1150775" cy="52007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810"/>
              </a:lnSpc>
            </a:pP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 444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86565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5"/>
          <p:cNvSpPr txBox="1"/>
          <p:nvPr/>
        </p:nvSpPr>
        <p:spPr>
          <a:xfrm>
            <a:off x="1173601" y="989504"/>
            <a:ext cx="7390847" cy="30777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400"/>
              </a:lnSpc>
            </a:pPr>
            <a:r>
              <a:rPr lang="ru-RU" sz="16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Высшее </a:t>
            </a:r>
            <a:r>
              <a:rPr lang="ru-RU" sz="16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образование, стаж – 12 лет, квалификация – 1, ставка - 18 часов</a:t>
            </a:r>
            <a:endParaRPr lang="en-US" sz="16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AutoShape 6"/>
          <p:cNvSpPr/>
          <p:nvPr/>
        </p:nvSpPr>
        <p:spPr>
          <a:xfrm>
            <a:off x="-7775" y="1927947"/>
            <a:ext cx="9772261" cy="44573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</p:sp>
      <p:sp>
        <p:nvSpPr>
          <p:cNvPr id="7" name="TextBox 3"/>
          <p:cNvSpPr txBox="1"/>
          <p:nvPr/>
        </p:nvSpPr>
        <p:spPr>
          <a:xfrm>
            <a:off x="1181376" y="404447"/>
            <a:ext cx="8343624" cy="69249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5400"/>
              </a:lnSpc>
            </a:pPr>
            <a:r>
              <a:rPr lang="ru-RU" sz="3600" dirty="0" smtClean="0">
                <a:solidFill>
                  <a:srgbClr val="0C45A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Учитель русского языка и литературы</a:t>
            </a:r>
            <a:endParaRPr lang="en-US" sz="3600" dirty="0">
              <a:solidFill>
                <a:srgbClr val="0C45A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Box 2"/>
          <p:cNvSpPr txBox="1"/>
          <p:nvPr/>
        </p:nvSpPr>
        <p:spPr>
          <a:xfrm>
            <a:off x="4648200" y="1317291"/>
            <a:ext cx="4453291" cy="53168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4810"/>
              </a:lnSpc>
            </a:pPr>
            <a:r>
              <a:rPr lang="ru-RU" sz="2400" dirty="0" smtClean="0">
                <a:solidFill>
                  <a:srgbClr val="0C45A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СЕГОДНЯ</a:t>
            </a:r>
            <a:endParaRPr lang="en-US" sz="2400" dirty="0">
              <a:solidFill>
                <a:srgbClr val="0C45A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Box 2"/>
          <p:cNvSpPr txBox="1"/>
          <p:nvPr/>
        </p:nvSpPr>
        <p:spPr>
          <a:xfrm>
            <a:off x="6852297" y="1305856"/>
            <a:ext cx="4453291" cy="61555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4810"/>
              </a:lnSpc>
            </a:pPr>
            <a:r>
              <a:rPr lang="ru-RU" sz="2400" b="1" dirty="0" smtClean="0">
                <a:solidFill>
                  <a:srgbClr val="0C45A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 1 ЯНВАРЯ 2022 </a:t>
            </a:r>
          </a:p>
        </p:txBody>
      </p:sp>
      <p:sp>
        <p:nvSpPr>
          <p:cNvPr id="14" name="TextBox 2"/>
          <p:cNvSpPr txBox="1"/>
          <p:nvPr/>
        </p:nvSpPr>
        <p:spPr>
          <a:xfrm>
            <a:off x="381000" y="1772095"/>
            <a:ext cx="3200400" cy="61555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4810"/>
              </a:lnSpc>
            </a:pPr>
            <a:r>
              <a:rPr lang="ru-RU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СТАВКА/ОКЛАД</a:t>
            </a:r>
            <a:endParaRPr lang="en-US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AutoShape 6"/>
          <p:cNvSpPr/>
          <p:nvPr/>
        </p:nvSpPr>
        <p:spPr>
          <a:xfrm>
            <a:off x="-1" y="2855859"/>
            <a:ext cx="9753600" cy="44573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</p:sp>
      <p:sp>
        <p:nvSpPr>
          <p:cNvPr id="22" name="AutoShape 6"/>
          <p:cNvSpPr/>
          <p:nvPr/>
        </p:nvSpPr>
        <p:spPr>
          <a:xfrm>
            <a:off x="-7775" y="3788010"/>
            <a:ext cx="9772261" cy="44573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</p:sp>
      <p:sp>
        <p:nvSpPr>
          <p:cNvPr id="24" name="AutoShape 6"/>
          <p:cNvSpPr/>
          <p:nvPr/>
        </p:nvSpPr>
        <p:spPr>
          <a:xfrm>
            <a:off x="0" y="4734148"/>
            <a:ext cx="9753600" cy="44573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</p:sp>
      <p:sp>
        <p:nvSpPr>
          <p:cNvPr id="26" name="AutoShape 6"/>
          <p:cNvSpPr/>
          <p:nvPr/>
        </p:nvSpPr>
        <p:spPr>
          <a:xfrm>
            <a:off x="-1" y="5667372"/>
            <a:ext cx="9753600" cy="44573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</p:sp>
      <p:sp>
        <p:nvSpPr>
          <p:cNvPr id="28" name="AutoShape 6"/>
          <p:cNvSpPr/>
          <p:nvPr/>
        </p:nvSpPr>
        <p:spPr>
          <a:xfrm>
            <a:off x="-7775" y="6599522"/>
            <a:ext cx="9753600" cy="715677"/>
          </a:xfrm>
          <a:prstGeom prst="rect">
            <a:avLst/>
          </a:prstGeom>
          <a:solidFill>
            <a:srgbClr val="FDCF60"/>
          </a:solidFill>
        </p:spPr>
      </p:sp>
      <p:sp>
        <p:nvSpPr>
          <p:cNvPr id="29" name="TextBox 2"/>
          <p:cNvSpPr txBox="1"/>
          <p:nvPr/>
        </p:nvSpPr>
        <p:spPr>
          <a:xfrm>
            <a:off x="348343" y="2716925"/>
            <a:ext cx="3200400" cy="61555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4810"/>
              </a:lnSpc>
            </a:pP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КВАЛИФИКАЦИЯ (12%)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" name="TextBox 2"/>
          <p:cNvSpPr txBox="1"/>
          <p:nvPr/>
        </p:nvSpPr>
        <p:spPr>
          <a:xfrm>
            <a:off x="356119" y="2266313"/>
            <a:ext cx="3200400" cy="61555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4810"/>
              </a:lnSpc>
            </a:pP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СТАЖ РАБОТЫ (5,5%)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1" name="TextBox 2"/>
          <p:cNvSpPr txBox="1"/>
          <p:nvPr/>
        </p:nvSpPr>
        <p:spPr>
          <a:xfrm>
            <a:off x="348343" y="3179864"/>
            <a:ext cx="3200400" cy="52007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4810"/>
              </a:lnSpc>
            </a:pP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КЛ. РУКОВОДСТВО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2" name="TextBox 2"/>
          <p:cNvSpPr txBox="1"/>
          <p:nvPr/>
        </p:nvSpPr>
        <p:spPr>
          <a:xfrm>
            <a:off x="365449" y="3646403"/>
            <a:ext cx="3200400" cy="52007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4810"/>
              </a:lnSpc>
            </a:pP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СПЕЦИФИКА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3" name="TextBox 2"/>
          <p:cNvSpPr txBox="1"/>
          <p:nvPr/>
        </p:nvSpPr>
        <p:spPr>
          <a:xfrm>
            <a:off x="380999" y="4112015"/>
            <a:ext cx="3638811" cy="61555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4810"/>
              </a:lnSpc>
            </a:pP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ПРОВЕРКА ТЕТРАДЕЙ (12%)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4" name="TextBox 2"/>
          <p:cNvSpPr txBox="1"/>
          <p:nvPr/>
        </p:nvSpPr>
        <p:spPr>
          <a:xfrm>
            <a:off x="344131" y="5497549"/>
            <a:ext cx="3200400" cy="52007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4810"/>
              </a:lnSpc>
            </a:pP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КАЧЕСТВО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5" name="TextBox 2"/>
          <p:cNvSpPr txBox="1"/>
          <p:nvPr/>
        </p:nvSpPr>
        <p:spPr>
          <a:xfrm>
            <a:off x="336680" y="5949923"/>
            <a:ext cx="3200400" cy="52007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4810"/>
              </a:lnSpc>
            </a:pP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ПРЕМИЯ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7" name="TextBox 2"/>
          <p:cNvSpPr txBox="1"/>
          <p:nvPr/>
        </p:nvSpPr>
        <p:spPr>
          <a:xfrm>
            <a:off x="342640" y="6490070"/>
            <a:ext cx="3200400" cy="61555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4810"/>
              </a:lnSpc>
            </a:pPr>
            <a:r>
              <a:rPr lang="ru-RU" sz="2000" b="1" dirty="0" smtClean="0">
                <a:solidFill>
                  <a:srgbClr val="0C45A6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ИТОГО</a:t>
            </a:r>
            <a:endParaRPr lang="en-US" sz="2000" b="1" dirty="0">
              <a:solidFill>
                <a:srgbClr val="0C45A6"/>
              </a:solidFill>
              <a:latin typeface="Arial Black" panose="020B0A04020102020204" pitchFamily="34" charset="0"/>
              <a:cs typeface="Arial" panose="020B0604020202020204" pitchFamily="34" charset="0"/>
            </a:endParaRPr>
          </a:p>
        </p:txBody>
      </p:sp>
      <p:sp>
        <p:nvSpPr>
          <p:cNvPr id="38" name="TextBox 2"/>
          <p:cNvSpPr txBox="1"/>
          <p:nvPr/>
        </p:nvSpPr>
        <p:spPr>
          <a:xfrm>
            <a:off x="4753947" y="1784033"/>
            <a:ext cx="1150775" cy="52007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810"/>
              </a:lnSpc>
            </a:pP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14.236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1" name="TextBox 2"/>
          <p:cNvSpPr txBox="1"/>
          <p:nvPr/>
        </p:nvSpPr>
        <p:spPr>
          <a:xfrm>
            <a:off x="4785048" y="3143603"/>
            <a:ext cx="1150775" cy="52007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810"/>
              </a:lnSpc>
            </a:pP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.550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2" name="Picture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rcRect/>
          <a:stretch>
            <a:fillRect/>
          </a:stretch>
        </p:blipFill>
        <p:spPr>
          <a:xfrm>
            <a:off x="446637" y="442314"/>
            <a:ext cx="639351" cy="774971"/>
          </a:xfrm>
          <a:prstGeom prst="rect">
            <a:avLst/>
          </a:prstGeom>
        </p:spPr>
      </p:pic>
      <p:sp>
        <p:nvSpPr>
          <p:cNvPr id="43" name="TextBox 2"/>
          <p:cNvSpPr txBox="1"/>
          <p:nvPr/>
        </p:nvSpPr>
        <p:spPr>
          <a:xfrm>
            <a:off x="4807526" y="2709394"/>
            <a:ext cx="1150775" cy="52007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810"/>
              </a:lnSpc>
            </a:pP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.708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5" name="TextBox 2"/>
          <p:cNvSpPr txBox="1"/>
          <p:nvPr/>
        </p:nvSpPr>
        <p:spPr>
          <a:xfrm>
            <a:off x="4805136" y="5036106"/>
            <a:ext cx="1150775" cy="52007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810"/>
              </a:lnSpc>
            </a:pP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 444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6" name="TextBox 2"/>
          <p:cNvSpPr txBox="1"/>
          <p:nvPr/>
        </p:nvSpPr>
        <p:spPr>
          <a:xfrm>
            <a:off x="4711308" y="5497548"/>
            <a:ext cx="1150775" cy="52007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810"/>
              </a:lnSpc>
            </a:pP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 1.423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8" name="TextBox 2"/>
          <p:cNvSpPr txBox="1"/>
          <p:nvPr/>
        </p:nvSpPr>
        <p:spPr>
          <a:xfrm>
            <a:off x="4755500" y="6520522"/>
            <a:ext cx="1150775" cy="52732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810"/>
              </a:lnSpc>
            </a:pP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ru-RU" sz="2000" b="1" dirty="0" smtClean="0">
                <a:solidFill>
                  <a:srgbClr val="0C45A6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28.705</a:t>
            </a:r>
            <a:endParaRPr lang="en-US" sz="2000" b="1" dirty="0">
              <a:solidFill>
                <a:srgbClr val="0C45A6"/>
              </a:solidFill>
              <a:latin typeface="Arial Black" panose="020B0A04020102020204" pitchFamily="34" charset="0"/>
              <a:cs typeface="Arial" panose="020B0604020202020204" pitchFamily="34" charset="0"/>
            </a:endParaRPr>
          </a:p>
        </p:txBody>
      </p:sp>
      <p:sp>
        <p:nvSpPr>
          <p:cNvPr id="49" name="TextBox 2"/>
          <p:cNvSpPr txBox="1"/>
          <p:nvPr/>
        </p:nvSpPr>
        <p:spPr>
          <a:xfrm>
            <a:off x="7239000" y="1769226"/>
            <a:ext cx="2189326" cy="61555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810"/>
              </a:lnSpc>
            </a:pP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16.736    </a:t>
            </a:r>
            <a:r>
              <a:rPr lang="ru-RU" sz="20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(+17,5%)</a:t>
            </a:r>
            <a:endParaRPr lang="en-US" sz="20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1" name="TextBox 2"/>
          <p:cNvSpPr txBox="1"/>
          <p:nvPr/>
        </p:nvSpPr>
        <p:spPr>
          <a:xfrm>
            <a:off x="7155022" y="3163485"/>
            <a:ext cx="1150775" cy="52007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810"/>
              </a:lnSpc>
            </a:pP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.550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3" name="TextBox 2"/>
          <p:cNvSpPr txBox="1"/>
          <p:nvPr/>
        </p:nvSpPr>
        <p:spPr>
          <a:xfrm>
            <a:off x="6635746" y="4125084"/>
            <a:ext cx="2189326" cy="52007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810"/>
              </a:lnSpc>
            </a:pP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2.008    </a:t>
            </a:r>
            <a:endParaRPr lang="en-US" sz="20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4" name="TextBox 2"/>
          <p:cNvSpPr txBox="1"/>
          <p:nvPr/>
        </p:nvSpPr>
        <p:spPr>
          <a:xfrm>
            <a:off x="7177318" y="5028268"/>
            <a:ext cx="1150775" cy="52007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810"/>
              </a:lnSpc>
            </a:pP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 444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5" name="TextBox 2"/>
          <p:cNvSpPr txBox="1"/>
          <p:nvPr/>
        </p:nvSpPr>
        <p:spPr>
          <a:xfrm>
            <a:off x="7086600" y="5497548"/>
            <a:ext cx="1150775" cy="52007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810"/>
              </a:lnSpc>
            </a:pP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 1.673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7" name="TextBox 2"/>
          <p:cNvSpPr txBox="1"/>
          <p:nvPr/>
        </p:nvSpPr>
        <p:spPr>
          <a:xfrm>
            <a:off x="7086600" y="6534750"/>
            <a:ext cx="1150775" cy="52732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810"/>
              </a:lnSpc>
            </a:pP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ru-RU" sz="2000" b="1" dirty="0" smtClean="0">
                <a:solidFill>
                  <a:srgbClr val="0C45A6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32.342</a:t>
            </a:r>
            <a:endParaRPr lang="en-US" sz="2000" b="1" dirty="0">
              <a:solidFill>
                <a:srgbClr val="0C45A6"/>
              </a:solidFill>
              <a:latin typeface="Arial Black" panose="020B0A04020102020204" pitchFamily="34" charset="0"/>
              <a:cs typeface="Arial" panose="020B0604020202020204" pitchFamily="34" charset="0"/>
            </a:endParaRPr>
          </a:p>
        </p:txBody>
      </p:sp>
      <p:sp>
        <p:nvSpPr>
          <p:cNvPr id="58" name="TextBox 2"/>
          <p:cNvSpPr txBox="1"/>
          <p:nvPr/>
        </p:nvSpPr>
        <p:spPr>
          <a:xfrm>
            <a:off x="7650047" y="6502661"/>
            <a:ext cx="2189326" cy="61555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810"/>
              </a:lnSpc>
            </a:pP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ru-RU" sz="2000" dirty="0" smtClean="0">
                <a:solidFill>
                  <a:srgbClr val="FF0000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(+12,6%)</a:t>
            </a:r>
            <a:endParaRPr lang="en-US" sz="2000" dirty="0">
              <a:solidFill>
                <a:srgbClr val="FF0000"/>
              </a:solidFill>
              <a:latin typeface="Arial Black" panose="020B0A04020102020204" pitchFamily="34" charset="0"/>
              <a:cs typeface="Arial" panose="020B0604020202020204" pitchFamily="34" charset="0"/>
            </a:endParaRPr>
          </a:p>
        </p:txBody>
      </p:sp>
      <p:sp>
        <p:nvSpPr>
          <p:cNvPr id="39" name="TextBox 2"/>
          <p:cNvSpPr txBox="1"/>
          <p:nvPr/>
        </p:nvSpPr>
        <p:spPr>
          <a:xfrm>
            <a:off x="350804" y="5075812"/>
            <a:ext cx="3200400" cy="61555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4810"/>
              </a:lnSpc>
            </a:pP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ЗАВ. КАБИНЕТОМ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0" name="TextBox 2"/>
          <p:cNvSpPr txBox="1"/>
          <p:nvPr/>
        </p:nvSpPr>
        <p:spPr>
          <a:xfrm>
            <a:off x="4788928" y="4572357"/>
            <a:ext cx="1150775" cy="52007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810"/>
              </a:lnSpc>
            </a:pP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 569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4" name="TextBox 2"/>
          <p:cNvSpPr txBox="1"/>
          <p:nvPr/>
        </p:nvSpPr>
        <p:spPr>
          <a:xfrm>
            <a:off x="7179888" y="4587854"/>
            <a:ext cx="1150775" cy="61555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810"/>
              </a:lnSpc>
            </a:pP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 669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0" name="TextBox 2"/>
          <p:cNvSpPr txBox="1"/>
          <p:nvPr/>
        </p:nvSpPr>
        <p:spPr>
          <a:xfrm>
            <a:off x="4833256" y="2250868"/>
            <a:ext cx="1150775" cy="52007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810"/>
              </a:lnSpc>
            </a:pP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 783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2" name="TextBox 2"/>
          <p:cNvSpPr txBox="1"/>
          <p:nvPr/>
        </p:nvSpPr>
        <p:spPr>
          <a:xfrm>
            <a:off x="7185213" y="2227350"/>
            <a:ext cx="1150775" cy="52007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810"/>
              </a:lnSpc>
            </a:pP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 920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9" name="TextBox 2"/>
          <p:cNvSpPr txBox="1"/>
          <p:nvPr/>
        </p:nvSpPr>
        <p:spPr>
          <a:xfrm>
            <a:off x="4767942" y="4102882"/>
            <a:ext cx="1150775" cy="52007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810"/>
              </a:lnSpc>
            </a:pP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.708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0" name="TextBox 2"/>
          <p:cNvSpPr txBox="1"/>
          <p:nvPr/>
        </p:nvSpPr>
        <p:spPr>
          <a:xfrm>
            <a:off x="7145692" y="2720772"/>
            <a:ext cx="1150775" cy="52007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810"/>
              </a:lnSpc>
            </a:pP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.008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1" name="TextBox 2"/>
          <p:cNvSpPr txBox="1"/>
          <p:nvPr/>
        </p:nvSpPr>
        <p:spPr>
          <a:xfrm>
            <a:off x="348995" y="4604628"/>
            <a:ext cx="3200400" cy="61555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4810"/>
              </a:lnSpc>
            </a:pP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Н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АГРАДЫ (4%)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2" name="TextBox 2"/>
          <p:cNvSpPr txBox="1"/>
          <p:nvPr/>
        </p:nvSpPr>
        <p:spPr>
          <a:xfrm>
            <a:off x="4805663" y="5970849"/>
            <a:ext cx="1150775" cy="52007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810"/>
              </a:lnSpc>
            </a:pP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 284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3" name="TextBox 2"/>
          <p:cNvSpPr txBox="1"/>
          <p:nvPr/>
        </p:nvSpPr>
        <p:spPr>
          <a:xfrm>
            <a:off x="7177317" y="5961298"/>
            <a:ext cx="1150775" cy="52007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810"/>
              </a:lnSpc>
            </a:pP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 334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336945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5"/>
          <p:cNvSpPr txBox="1"/>
          <p:nvPr/>
        </p:nvSpPr>
        <p:spPr>
          <a:xfrm>
            <a:off x="1954763" y="933210"/>
            <a:ext cx="7390847" cy="27751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400"/>
              </a:lnSpc>
            </a:pPr>
            <a:r>
              <a:rPr lang="ru-RU" sz="16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Высшее </a:t>
            </a:r>
            <a:r>
              <a:rPr lang="ru-RU" sz="16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образование, стаж – 15 лет, квалификация – 1, ставка - 24 часа</a:t>
            </a:r>
            <a:endParaRPr lang="en-US" sz="16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AutoShape 6"/>
          <p:cNvSpPr/>
          <p:nvPr/>
        </p:nvSpPr>
        <p:spPr>
          <a:xfrm>
            <a:off x="-7775" y="1927947"/>
            <a:ext cx="9772261" cy="44573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</p:sp>
      <p:sp>
        <p:nvSpPr>
          <p:cNvPr id="7" name="TextBox 3"/>
          <p:cNvSpPr txBox="1"/>
          <p:nvPr/>
        </p:nvSpPr>
        <p:spPr>
          <a:xfrm>
            <a:off x="1181376" y="404447"/>
            <a:ext cx="8343624" cy="69249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5400"/>
              </a:lnSpc>
            </a:pPr>
            <a:r>
              <a:rPr lang="ru-RU" sz="3600" dirty="0" smtClean="0">
                <a:solidFill>
                  <a:srgbClr val="0C45A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Учитель математики</a:t>
            </a:r>
            <a:endParaRPr lang="en-US" sz="3600" dirty="0">
              <a:solidFill>
                <a:srgbClr val="0C45A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Box 2"/>
          <p:cNvSpPr txBox="1"/>
          <p:nvPr/>
        </p:nvSpPr>
        <p:spPr>
          <a:xfrm>
            <a:off x="4648200" y="1317291"/>
            <a:ext cx="4453291" cy="53168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4810"/>
              </a:lnSpc>
            </a:pPr>
            <a:r>
              <a:rPr lang="ru-RU" sz="2400" dirty="0" smtClean="0">
                <a:solidFill>
                  <a:srgbClr val="0C45A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СЕГОДНЯ</a:t>
            </a:r>
            <a:endParaRPr lang="en-US" sz="2400" dirty="0">
              <a:solidFill>
                <a:srgbClr val="0C45A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Box 2"/>
          <p:cNvSpPr txBox="1"/>
          <p:nvPr/>
        </p:nvSpPr>
        <p:spPr>
          <a:xfrm>
            <a:off x="6852297" y="1305856"/>
            <a:ext cx="4453291" cy="61555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4810"/>
              </a:lnSpc>
            </a:pPr>
            <a:r>
              <a:rPr lang="ru-RU" sz="2400" b="1" dirty="0" smtClean="0">
                <a:solidFill>
                  <a:srgbClr val="0C45A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 1 ЯНВАРЯ 2022 </a:t>
            </a:r>
          </a:p>
        </p:txBody>
      </p:sp>
      <p:sp>
        <p:nvSpPr>
          <p:cNvPr id="14" name="TextBox 2"/>
          <p:cNvSpPr txBox="1"/>
          <p:nvPr/>
        </p:nvSpPr>
        <p:spPr>
          <a:xfrm>
            <a:off x="381000" y="1772095"/>
            <a:ext cx="3200400" cy="61555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4810"/>
              </a:lnSpc>
            </a:pPr>
            <a:r>
              <a:rPr lang="ru-RU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СТАВКА/ОКЛАД</a:t>
            </a:r>
            <a:endParaRPr lang="en-US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AutoShape 6"/>
          <p:cNvSpPr/>
          <p:nvPr/>
        </p:nvSpPr>
        <p:spPr>
          <a:xfrm>
            <a:off x="-1" y="2855859"/>
            <a:ext cx="9753600" cy="44573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</p:sp>
      <p:sp>
        <p:nvSpPr>
          <p:cNvPr id="22" name="AutoShape 6"/>
          <p:cNvSpPr/>
          <p:nvPr/>
        </p:nvSpPr>
        <p:spPr>
          <a:xfrm>
            <a:off x="-7775" y="3788010"/>
            <a:ext cx="9772261" cy="44573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</p:sp>
      <p:sp>
        <p:nvSpPr>
          <p:cNvPr id="24" name="AutoShape 6"/>
          <p:cNvSpPr/>
          <p:nvPr/>
        </p:nvSpPr>
        <p:spPr>
          <a:xfrm>
            <a:off x="0" y="4734148"/>
            <a:ext cx="9753600" cy="44573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</p:sp>
      <p:sp>
        <p:nvSpPr>
          <p:cNvPr id="26" name="AutoShape 6"/>
          <p:cNvSpPr/>
          <p:nvPr/>
        </p:nvSpPr>
        <p:spPr>
          <a:xfrm>
            <a:off x="-1" y="5667372"/>
            <a:ext cx="9753600" cy="44573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</p:sp>
      <p:sp>
        <p:nvSpPr>
          <p:cNvPr id="28" name="AutoShape 6"/>
          <p:cNvSpPr/>
          <p:nvPr/>
        </p:nvSpPr>
        <p:spPr>
          <a:xfrm>
            <a:off x="-7775" y="6599522"/>
            <a:ext cx="9753600" cy="715677"/>
          </a:xfrm>
          <a:prstGeom prst="rect">
            <a:avLst/>
          </a:prstGeom>
          <a:solidFill>
            <a:srgbClr val="FDCF60"/>
          </a:solidFill>
        </p:spPr>
      </p:sp>
      <p:sp>
        <p:nvSpPr>
          <p:cNvPr id="29" name="TextBox 2"/>
          <p:cNvSpPr txBox="1"/>
          <p:nvPr/>
        </p:nvSpPr>
        <p:spPr>
          <a:xfrm>
            <a:off x="348343" y="2716925"/>
            <a:ext cx="3200400" cy="61555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4810"/>
              </a:lnSpc>
            </a:pP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КВАЛИФИКАЦИЯ (12%)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" name="TextBox 2"/>
          <p:cNvSpPr txBox="1"/>
          <p:nvPr/>
        </p:nvSpPr>
        <p:spPr>
          <a:xfrm>
            <a:off x="356119" y="2266313"/>
            <a:ext cx="3200400" cy="61555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4810"/>
              </a:lnSpc>
            </a:pP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СТАЖ РАБОТЫ (5,5%)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1" name="TextBox 2"/>
          <p:cNvSpPr txBox="1"/>
          <p:nvPr/>
        </p:nvSpPr>
        <p:spPr>
          <a:xfrm>
            <a:off x="348343" y="3179864"/>
            <a:ext cx="3200400" cy="52007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4810"/>
              </a:lnSpc>
            </a:pP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КЛ. РУКОВОДСТВО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2" name="TextBox 2"/>
          <p:cNvSpPr txBox="1"/>
          <p:nvPr/>
        </p:nvSpPr>
        <p:spPr>
          <a:xfrm>
            <a:off x="365449" y="3646403"/>
            <a:ext cx="3200400" cy="61555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4810"/>
              </a:lnSpc>
            </a:pP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СПЕЦИФИКА (5,5%)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3" name="TextBox 2"/>
          <p:cNvSpPr txBox="1"/>
          <p:nvPr/>
        </p:nvSpPr>
        <p:spPr>
          <a:xfrm>
            <a:off x="380999" y="4112015"/>
            <a:ext cx="3638811" cy="61555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4810"/>
              </a:lnSpc>
            </a:pP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ПРОВЕРКА ТЕТРАДЕЙ (12%)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4" name="TextBox 2"/>
          <p:cNvSpPr txBox="1"/>
          <p:nvPr/>
        </p:nvSpPr>
        <p:spPr>
          <a:xfrm>
            <a:off x="344131" y="5497549"/>
            <a:ext cx="3200400" cy="61555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4810"/>
              </a:lnSpc>
            </a:pP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КАЧЕСТВО (10%)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5" name="TextBox 2"/>
          <p:cNvSpPr txBox="1"/>
          <p:nvPr/>
        </p:nvSpPr>
        <p:spPr>
          <a:xfrm>
            <a:off x="336680" y="5949923"/>
            <a:ext cx="3200400" cy="52007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4810"/>
              </a:lnSpc>
            </a:pP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ПРЕМИЯ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7" name="TextBox 2"/>
          <p:cNvSpPr txBox="1"/>
          <p:nvPr/>
        </p:nvSpPr>
        <p:spPr>
          <a:xfrm>
            <a:off x="342640" y="6490070"/>
            <a:ext cx="3200400" cy="61555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4810"/>
              </a:lnSpc>
            </a:pPr>
            <a:r>
              <a:rPr lang="ru-RU" sz="2000" b="1" dirty="0" smtClean="0">
                <a:solidFill>
                  <a:srgbClr val="0C45A6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ИТОГО</a:t>
            </a:r>
            <a:endParaRPr lang="en-US" sz="2000" b="1" dirty="0">
              <a:solidFill>
                <a:srgbClr val="0C45A6"/>
              </a:solidFill>
              <a:latin typeface="Arial Black" panose="020B0A04020102020204" pitchFamily="34" charset="0"/>
              <a:cs typeface="Arial" panose="020B0604020202020204" pitchFamily="34" charset="0"/>
            </a:endParaRPr>
          </a:p>
        </p:txBody>
      </p:sp>
      <p:sp>
        <p:nvSpPr>
          <p:cNvPr id="38" name="TextBox 2"/>
          <p:cNvSpPr txBox="1"/>
          <p:nvPr/>
        </p:nvSpPr>
        <p:spPr>
          <a:xfrm>
            <a:off x="4412213" y="1786299"/>
            <a:ext cx="1936619" cy="61555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810"/>
              </a:lnSpc>
            </a:pP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14.236/18.981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1" name="TextBox 2"/>
          <p:cNvSpPr txBox="1"/>
          <p:nvPr/>
        </p:nvSpPr>
        <p:spPr>
          <a:xfrm>
            <a:off x="4785048" y="3143603"/>
            <a:ext cx="1150775" cy="52007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810"/>
              </a:lnSpc>
            </a:pP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.550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2" name="Picture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rcRect/>
          <a:stretch>
            <a:fillRect/>
          </a:stretch>
        </p:blipFill>
        <p:spPr>
          <a:xfrm>
            <a:off x="1455697" y="426419"/>
            <a:ext cx="639351" cy="774971"/>
          </a:xfrm>
          <a:prstGeom prst="rect">
            <a:avLst/>
          </a:prstGeom>
        </p:spPr>
      </p:pic>
      <p:sp>
        <p:nvSpPr>
          <p:cNvPr id="43" name="TextBox 2"/>
          <p:cNvSpPr txBox="1"/>
          <p:nvPr/>
        </p:nvSpPr>
        <p:spPr>
          <a:xfrm>
            <a:off x="4807526" y="2709394"/>
            <a:ext cx="1150775" cy="52007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810"/>
              </a:lnSpc>
            </a:pP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.277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5" name="TextBox 2"/>
          <p:cNvSpPr txBox="1"/>
          <p:nvPr/>
        </p:nvSpPr>
        <p:spPr>
          <a:xfrm>
            <a:off x="4805136" y="5036106"/>
            <a:ext cx="1150775" cy="52007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810"/>
              </a:lnSpc>
            </a:pP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 444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6" name="TextBox 2"/>
          <p:cNvSpPr txBox="1"/>
          <p:nvPr/>
        </p:nvSpPr>
        <p:spPr>
          <a:xfrm>
            <a:off x="4711308" y="5497548"/>
            <a:ext cx="1150775" cy="61555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810"/>
              </a:lnSpc>
            </a:pP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 1.898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8" name="TextBox 2"/>
          <p:cNvSpPr txBox="1"/>
          <p:nvPr/>
        </p:nvSpPr>
        <p:spPr>
          <a:xfrm>
            <a:off x="4755500" y="6520522"/>
            <a:ext cx="1150775" cy="61555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810"/>
              </a:lnSpc>
            </a:pP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ru-RU" sz="2000" b="1" dirty="0" smtClean="0">
                <a:solidFill>
                  <a:srgbClr val="0C45A6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37.030</a:t>
            </a:r>
            <a:endParaRPr lang="en-US" sz="2000" b="1" dirty="0">
              <a:solidFill>
                <a:srgbClr val="0C45A6"/>
              </a:solidFill>
              <a:latin typeface="Arial Black" panose="020B0A04020102020204" pitchFamily="34" charset="0"/>
              <a:cs typeface="Arial" panose="020B0604020202020204" pitchFamily="34" charset="0"/>
            </a:endParaRPr>
          </a:p>
        </p:txBody>
      </p:sp>
      <p:sp>
        <p:nvSpPr>
          <p:cNvPr id="49" name="TextBox 2"/>
          <p:cNvSpPr txBox="1"/>
          <p:nvPr/>
        </p:nvSpPr>
        <p:spPr>
          <a:xfrm>
            <a:off x="6947861" y="1788038"/>
            <a:ext cx="2189326" cy="61555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810"/>
              </a:lnSpc>
            </a:pP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16.736/22.314</a:t>
            </a:r>
            <a:endParaRPr lang="en-US" sz="20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1" name="TextBox 2"/>
          <p:cNvSpPr txBox="1"/>
          <p:nvPr/>
        </p:nvSpPr>
        <p:spPr>
          <a:xfrm>
            <a:off x="7518927" y="3187519"/>
            <a:ext cx="1150775" cy="52007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810"/>
              </a:lnSpc>
            </a:pP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.550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3" name="TextBox 2"/>
          <p:cNvSpPr txBox="1"/>
          <p:nvPr/>
        </p:nvSpPr>
        <p:spPr>
          <a:xfrm>
            <a:off x="6999651" y="4149118"/>
            <a:ext cx="2189326" cy="52007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810"/>
              </a:lnSpc>
            </a:pP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2.677    </a:t>
            </a:r>
            <a:endParaRPr lang="en-US" sz="20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4" name="TextBox 2"/>
          <p:cNvSpPr txBox="1"/>
          <p:nvPr/>
        </p:nvSpPr>
        <p:spPr>
          <a:xfrm>
            <a:off x="7541223" y="5052302"/>
            <a:ext cx="1150775" cy="52007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810"/>
              </a:lnSpc>
            </a:pP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 444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5" name="TextBox 2"/>
          <p:cNvSpPr txBox="1"/>
          <p:nvPr/>
        </p:nvSpPr>
        <p:spPr>
          <a:xfrm>
            <a:off x="7450505" y="5521582"/>
            <a:ext cx="1150775" cy="52007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810"/>
              </a:lnSpc>
            </a:pP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 2.231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7" name="TextBox 2"/>
          <p:cNvSpPr txBox="1"/>
          <p:nvPr/>
        </p:nvSpPr>
        <p:spPr>
          <a:xfrm>
            <a:off x="7450505" y="6558784"/>
            <a:ext cx="1150775" cy="52732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810"/>
              </a:lnSpc>
            </a:pP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ru-RU" sz="2000" b="1" dirty="0" smtClean="0">
                <a:solidFill>
                  <a:srgbClr val="0C45A6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4</a:t>
            </a:r>
            <a:r>
              <a:rPr lang="ru-RU" sz="2000" b="1" dirty="0" smtClean="0">
                <a:solidFill>
                  <a:srgbClr val="0C45A6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2.131</a:t>
            </a:r>
            <a:endParaRPr lang="en-US" sz="2000" b="1" dirty="0">
              <a:solidFill>
                <a:srgbClr val="0C45A6"/>
              </a:solidFill>
              <a:latin typeface="Arial Black" panose="020B0A04020102020204" pitchFamily="34" charset="0"/>
              <a:cs typeface="Arial" panose="020B0604020202020204" pitchFamily="34" charset="0"/>
            </a:endParaRPr>
          </a:p>
        </p:txBody>
      </p:sp>
      <p:sp>
        <p:nvSpPr>
          <p:cNvPr id="58" name="TextBox 2"/>
          <p:cNvSpPr txBox="1"/>
          <p:nvPr/>
        </p:nvSpPr>
        <p:spPr>
          <a:xfrm>
            <a:off x="8013952" y="6526695"/>
            <a:ext cx="2189326" cy="52732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810"/>
              </a:lnSpc>
            </a:pP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endParaRPr lang="en-US" sz="2000" dirty="0">
              <a:solidFill>
                <a:srgbClr val="FF0000"/>
              </a:solidFill>
              <a:latin typeface="Arial Black" panose="020B0A04020102020204" pitchFamily="34" charset="0"/>
              <a:cs typeface="Arial" panose="020B0604020202020204" pitchFamily="34" charset="0"/>
            </a:endParaRPr>
          </a:p>
        </p:txBody>
      </p:sp>
      <p:sp>
        <p:nvSpPr>
          <p:cNvPr id="39" name="TextBox 2"/>
          <p:cNvSpPr txBox="1"/>
          <p:nvPr/>
        </p:nvSpPr>
        <p:spPr>
          <a:xfrm>
            <a:off x="350804" y="5075812"/>
            <a:ext cx="3200400" cy="61555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4810"/>
              </a:lnSpc>
            </a:pP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ЗАВ. КАБИНЕТОМ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0" name="TextBox 2"/>
          <p:cNvSpPr txBox="1"/>
          <p:nvPr/>
        </p:nvSpPr>
        <p:spPr>
          <a:xfrm>
            <a:off x="4665829" y="4573746"/>
            <a:ext cx="1150775" cy="52007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810"/>
              </a:lnSpc>
            </a:pP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 1.138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4" name="TextBox 2"/>
          <p:cNvSpPr txBox="1"/>
          <p:nvPr/>
        </p:nvSpPr>
        <p:spPr>
          <a:xfrm>
            <a:off x="7459834" y="4611888"/>
            <a:ext cx="1150775" cy="52007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810"/>
              </a:lnSpc>
            </a:pP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 1.138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0" name="TextBox 2"/>
          <p:cNvSpPr txBox="1"/>
          <p:nvPr/>
        </p:nvSpPr>
        <p:spPr>
          <a:xfrm>
            <a:off x="4736134" y="2260020"/>
            <a:ext cx="1150775" cy="52007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810"/>
              </a:lnSpc>
            </a:pP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 1.043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2" name="TextBox 2"/>
          <p:cNvSpPr txBox="1"/>
          <p:nvPr/>
        </p:nvSpPr>
        <p:spPr>
          <a:xfrm>
            <a:off x="7481605" y="2260020"/>
            <a:ext cx="1150775" cy="52007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810"/>
              </a:lnSpc>
            </a:pP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 1.227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9" name="TextBox 2"/>
          <p:cNvSpPr txBox="1"/>
          <p:nvPr/>
        </p:nvSpPr>
        <p:spPr>
          <a:xfrm>
            <a:off x="4767942" y="4102882"/>
            <a:ext cx="1150775" cy="52007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810"/>
              </a:lnSpc>
            </a:pP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.277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0" name="TextBox 2"/>
          <p:cNvSpPr txBox="1"/>
          <p:nvPr/>
        </p:nvSpPr>
        <p:spPr>
          <a:xfrm>
            <a:off x="7509597" y="2744806"/>
            <a:ext cx="1150775" cy="52007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810"/>
              </a:lnSpc>
            </a:pP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.677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1" name="TextBox 2"/>
          <p:cNvSpPr txBox="1"/>
          <p:nvPr/>
        </p:nvSpPr>
        <p:spPr>
          <a:xfrm>
            <a:off x="348995" y="4604628"/>
            <a:ext cx="3200400" cy="61555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4810"/>
              </a:lnSpc>
            </a:pP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Н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АГРАДЫ (6%)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2" name="TextBox 2"/>
          <p:cNvSpPr txBox="1"/>
          <p:nvPr/>
        </p:nvSpPr>
        <p:spPr>
          <a:xfrm>
            <a:off x="4805663" y="5970849"/>
            <a:ext cx="1150775" cy="52007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810"/>
              </a:lnSpc>
            </a:pP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 284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3" name="TextBox 2"/>
          <p:cNvSpPr txBox="1"/>
          <p:nvPr/>
        </p:nvSpPr>
        <p:spPr>
          <a:xfrm>
            <a:off x="7541222" y="5985332"/>
            <a:ext cx="1150775" cy="52007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810"/>
              </a:lnSpc>
            </a:pP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 334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7" name="TextBox 2"/>
          <p:cNvSpPr txBox="1"/>
          <p:nvPr/>
        </p:nvSpPr>
        <p:spPr>
          <a:xfrm>
            <a:off x="4749478" y="3630023"/>
            <a:ext cx="1150775" cy="52007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810"/>
              </a:lnSpc>
            </a:pP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.043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6" name="TextBox 2"/>
          <p:cNvSpPr txBox="1"/>
          <p:nvPr/>
        </p:nvSpPr>
        <p:spPr>
          <a:xfrm>
            <a:off x="7517437" y="3670161"/>
            <a:ext cx="1150775" cy="52007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810"/>
              </a:lnSpc>
            </a:pP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.227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6466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374</TotalTime>
  <Words>593</Words>
  <Application>Microsoft Office PowerPoint</Application>
  <PresentationFormat>Произвольный</PresentationFormat>
  <Paragraphs>245</Paragraphs>
  <Slides>11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5" baseType="lpstr">
      <vt:lpstr>Arial</vt:lpstr>
      <vt:lpstr>Arial Black</vt:lpstr>
      <vt:lpstr>Calibri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Infospec</dc:creator>
  <cp:lastModifiedBy>Infospec</cp:lastModifiedBy>
  <cp:revision>51</cp:revision>
  <cp:lastPrinted>2021-11-25T11:37:27Z</cp:lastPrinted>
  <dcterms:created xsi:type="dcterms:W3CDTF">2006-08-16T00:00:00Z</dcterms:created>
  <dcterms:modified xsi:type="dcterms:W3CDTF">2021-11-25T12:47:31Z</dcterms:modified>
  <dc:identifier>DAEwtvjU_io</dc:identifier>
</cp:coreProperties>
</file>